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16" r:id="rId3"/>
    <p:sldId id="317" r:id="rId4"/>
    <p:sldId id="319" r:id="rId5"/>
    <p:sldId id="318" r:id="rId6"/>
    <p:sldId id="320" r:id="rId7"/>
    <p:sldId id="321" r:id="rId8"/>
    <p:sldId id="322" r:id="rId9"/>
    <p:sldId id="324" r:id="rId10"/>
    <p:sldId id="325" r:id="rId11"/>
    <p:sldId id="326" r:id="rId12"/>
    <p:sldId id="323" r:id="rId13"/>
    <p:sldId id="328" r:id="rId14"/>
    <p:sldId id="327" r:id="rId15"/>
    <p:sldId id="329" r:id="rId16"/>
    <p:sldId id="330" r:id="rId17"/>
    <p:sldId id="299" r:id="rId18"/>
    <p:sldId id="332" r:id="rId19"/>
  </p:sldIdLst>
  <p:sldSz cx="12192000" cy="6858000"/>
  <p:notesSz cx="7010400" cy="92964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Kjær Christensen" initials="AKC" lastIdx="1" clrIdx="0">
    <p:extLst>
      <p:ext uri="{19B8F6BF-5375-455C-9EA6-DF929625EA0E}">
        <p15:presenceInfo xmlns:p15="http://schemas.microsoft.com/office/powerpoint/2012/main" userId="S-1-5-21-2412913313-1480690540-2552650486-5225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DBD"/>
    <a:srgbClr val="193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3832" autoAdjust="0"/>
  </p:normalViewPr>
  <p:slideViewPr>
    <p:cSldViewPr snapToGrid="0">
      <p:cViewPr varScale="1">
        <p:scale>
          <a:sx n="121" d="100"/>
          <a:sy n="121" d="100"/>
        </p:scale>
        <p:origin x="1596" y="-342"/>
      </p:cViewPr>
      <p:guideLst/>
    </p:cSldViewPr>
  </p:slideViewPr>
  <p:notesTextViewPr>
    <p:cViewPr>
      <p:scale>
        <a:sx n="1" d="1"/>
        <a:sy n="1" d="1"/>
      </p:scale>
      <p:origin x="0" y="0"/>
    </p:cViewPr>
  </p:notesTextViewPr>
  <p:notesViewPr>
    <p:cSldViewPr snapToGrid="0">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da-DK" sz="2128" b="1" i="0" u="none" strike="noStrike" baseline="0" dirty="0">
                <a:effectLst/>
              </a:rPr>
              <a:t> Mænd 	             	          Kvinder</a:t>
            </a:r>
            <a:endParaRPr lang="da-DK" dirty="0"/>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da-DK"/>
        </a:p>
      </c:txPr>
    </c:title>
    <c:autoTitleDeleted val="0"/>
    <c:plotArea>
      <c:layout>
        <c:manualLayout>
          <c:layoutTarget val="inner"/>
          <c:xMode val="edge"/>
          <c:yMode val="edge"/>
          <c:x val="0.12802552109973897"/>
          <c:y val="0.15569591900978241"/>
          <c:w val="0.87197447890026103"/>
          <c:h val="0.58864811333004607"/>
        </c:manualLayout>
      </c:layout>
      <c:lineChart>
        <c:grouping val="standard"/>
        <c:varyColors val="0"/>
        <c:ser>
          <c:idx val="0"/>
          <c:order val="0"/>
          <c:tx>
            <c:strRef>
              <c:f>'Ark1'!$B$1</c:f>
              <c:strCache>
                <c:ptCount val="1"/>
                <c:pt idx="0">
                  <c:v>2010</c:v>
                </c:pt>
              </c:strCache>
            </c:strRef>
          </c:tx>
          <c:spPr>
            <a:ln w="44450" cap="rnd">
              <a:solidFill>
                <a:srgbClr val="3C4912"/>
              </a:solidFill>
              <a:round/>
            </a:ln>
            <a:effectLst>
              <a:outerShdw blurRad="40000" dist="23000" dir="5400000" rotWithShape="0">
                <a:srgbClr val="000000">
                  <a:alpha val="35000"/>
                </a:srgbClr>
              </a:outerShdw>
            </a:effectLst>
          </c:spPr>
          <c:marker>
            <c:symbol val="circle"/>
            <c:size val="6"/>
            <c:spPr>
              <a:solidFill>
                <a:srgbClr val="3C4912"/>
              </a:solidFill>
              <a:ln w="12700">
                <a:noFill/>
                <a:round/>
              </a:ln>
              <a:effectLst>
                <a:outerShdw blurRad="40000" dist="23000" dir="5400000" rotWithShape="0">
                  <a:srgbClr val="000000">
                    <a:alpha val="35000"/>
                  </a:srgbClr>
                </a:outerShdw>
              </a:effectLst>
            </c:spPr>
          </c:marker>
          <c:dLbls>
            <c:dLbl>
              <c:idx val="14"/>
              <c:layout>
                <c:manualLayout>
                  <c:x val="-1.5731809276613797E-2"/>
                  <c:y val="8.02633744855967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C65-4400-A243-6BC8AEC49D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'Ark1'!$A$2:$A$16</c:f>
              <c:strCache>
                <c:ptCount val="15"/>
                <c:pt idx="0">
                  <c:v>16-24</c:v>
                </c:pt>
                <c:pt idx="1">
                  <c:v>25-34</c:v>
                </c:pt>
                <c:pt idx="2">
                  <c:v>35-44</c:v>
                </c:pt>
                <c:pt idx="3">
                  <c:v>45-54</c:v>
                </c:pt>
                <c:pt idx="4">
                  <c:v>55-64</c:v>
                </c:pt>
                <c:pt idx="5">
                  <c:v>65-74</c:v>
                </c:pt>
                <c:pt idx="6">
                  <c:v>75+</c:v>
                </c:pt>
                <c:pt idx="8">
                  <c:v>16-24</c:v>
                </c:pt>
                <c:pt idx="9">
                  <c:v>25-34</c:v>
                </c:pt>
                <c:pt idx="10">
                  <c:v>35-44</c:v>
                </c:pt>
                <c:pt idx="11">
                  <c:v>45-54</c:v>
                </c:pt>
                <c:pt idx="12">
                  <c:v>55-64</c:v>
                </c:pt>
                <c:pt idx="13">
                  <c:v>65-74</c:v>
                </c:pt>
                <c:pt idx="14">
                  <c:v>75+</c:v>
                </c:pt>
              </c:strCache>
            </c:strRef>
          </c:cat>
          <c:val>
            <c:numRef>
              <c:f>'Ark1'!$B$2:$B$16</c:f>
              <c:numCache>
                <c:formatCode>0.0</c:formatCode>
                <c:ptCount val="15"/>
                <c:pt idx="0">
                  <c:v>8.1999999999999993</c:v>
                </c:pt>
                <c:pt idx="1">
                  <c:v>9.6999999999999993</c:v>
                </c:pt>
                <c:pt idx="2">
                  <c:v>10</c:v>
                </c:pt>
                <c:pt idx="3">
                  <c:v>9.4</c:v>
                </c:pt>
                <c:pt idx="4">
                  <c:v>6.7</c:v>
                </c:pt>
                <c:pt idx="5">
                  <c:v>4.4000000000000004</c:v>
                </c:pt>
                <c:pt idx="6">
                  <c:v>9.5</c:v>
                </c:pt>
                <c:pt idx="8">
                  <c:v>16</c:v>
                </c:pt>
                <c:pt idx="9">
                  <c:v>16.2</c:v>
                </c:pt>
                <c:pt idx="10">
                  <c:v>12.7</c:v>
                </c:pt>
                <c:pt idx="11">
                  <c:v>12.7</c:v>
                </c:pt>
                <c:pt idx="12">
                  <c:v>8.6</c:v>
                </c:pt>
                <c:pt idx="13">
                  <c:v>6.5</c:v>
                </c:pt>
                <c:pt idx="14">
                  <c:v>15.9</c:v>
                </c:pt>
              </c:numCache>
            </c:numRef>
          </c:val>
          <c:smooth val="0"/>
          <c:extLst>
            <c:ext xmlns:c16="http://schemas.microsoft.com/office/drawing/2014/chart" uri="{C3380CC4-5D6E-409C-BE32-E72D297353CC}">
              <c16:uniqueId val="{00000001-EC65-4400-A243-6BC8AEC49DAC}"/>
            </c:ext>
          </c:extLst>
        </c:ser>
        <c:ser>
          <c:idx val="1"/>
          <c:order val="1"/>
          <c:tx>
            <c:strRef>
              <c:f>'Ark1'!$C$1</c:f>
              <c:strCache>
                <c:ptCount val="1"/>
                <c:pt idx="0">
                  <c:v>2013</c:v>
                </c:pt>
              </c:strCache>
            </c:strRef>
          </c:tx>
          <c:spPr>
            <a:ln w="44450" cap="rnd">
              <a:solidFill>
                <a:srgbClr val="6B7D34"/>
              </a:solidFill>
              <a:round/>
            </a:ln>
            <a:effectLst>
              <a:outerShdw blurRad="40000" dist="23000" dir="5400000" rotWithShape="0">
                <a:srgbClr val="000000">
                  <a:alpha val="35000"/>
                </a:srgbClr>
              </a:outerShdw>
            </a:effectLst>
          </c:spPr>
          <c:marker>
            <c:symbol val="circle"/>
            <c:size val="6"/>
            <c:spPr>
              <a:solidFill>
                <a:srgbClr val="6B7D34"/>
              </a:solidFill>
              <a:ln w="12700">
                <a:noFill/>
                <a:round/>
              </a:ln>
              <a:effectLst>
                <a:outerShdw blurRad="40000" dist="23000" dir="5400000" rotWithShape="0">
                  <a:srgbClr val="000000">
                    <a:alpha val="35000"/>
                  </a:srgbClr>
                </a:outerShdw>
              </a:effectLst>
            </c:spPr>
          </c:marker>
          <c:dLbls>
            <c:delete val="1"/>
          </c:dLbls>
          <c:cat>
            <c:strRef>
              <c:f>'Ark1'!$A$2:$A$16</c:f>
              <c:strCache>
                <c:ptCount val="15"/>
                <c:pt idx="0">
                  <c:v>16-24</c:v>
                </c:pt>
                <c:pt idx="1">
                  <c:v>25-34</c:v>
                </c:pt>
                <c:pt idx="2">
                  <c:v>35-44</c:v>
                </c:pt>
                <c:pt idx="3">
                  <c:v>45-54</c:v>
                </c:pt>
                <c:pt idx="4">
                  <c:v>55-64</c:v>
                </c:pt>
                <c:pt idx="5">
                  <c:v>65-74</c:v>
                </c:pt>
                <c:pt idx="6">
                  <c:v>75+</c:v>
                </c:pt>
                <c:pt idx="8">
                  <c:v>16-24</c:v>
                </c:pt>
                <c:pt idx="9">
                  <c:v>25-34</c:v>
                </c:pt>
                <c:pt idx="10">
                  <c:v>35-44</c:v>
                </c:pt>
                <c:pt idx="11">
                  <c:v>45-54</c:v>
                </c:pt>
                <c:pt idx="12">
                  <c:v>55-64</c:v>
                </c:pt>
                <c:pt idx="13">
                  <c:v>65-74</c:v>
                </c:pt>
                <c:pt idx="14">
                  <c:v>75+</c:v>
                </c:pt>
              </c:strCache>
            </c:strRef>
          </c:cat>
          <c:val>
            <c:numRef>
              <c:f>'Ark1'!$C$2:$C$16</c:f>
              <c:numCache>
                <c:formatCode>0.0</c:formatCode>
                <c:ptCount val="15"/>
                <c:pt idx="0">
                  <c:v>7.8</c:v>
                </c:pt>
                <c:pt idx="1">
                  <c:v>11.1</c:v>
                </c:pt>
                <c:pt idx="2">
                  <c:v>9.5</c:v>
                </c:pt>
                <c:pt idx="3">
                  <c:v>10</c:v>
                </c:pt>
                <c:pt idx="4">
                  <c:v>7.6</c:v>
                </c:pt>
                <c:pt idx="5">
                  <c:v>4.8</c:v>
                </c:pt>
                <c:pt idx="6">
                  <c:v>11.1</c:v>
                </c:pt>
                <c:pt idx="8">
                  <c:v>18.3</c:v>
                </c:pt>
                <c:pt idx="9">
                  <c:v>15.5</c:v>
                </c:pt>
                <c:pt idx="10">
                  <c:v>13.4</c:v>
                </c:pt>
                <c:pt idx="11">
                  <c:v>13.7</c:v>
                </c:pt>
                <c:pt idx="12">
                  <c:v>10</c:v>
                </c:pt>
                <c:pt idx="13">
                  <c:v>7.2</c:v>
                </c:pt>
                <c:pt idx="14">
                  <c:v>13.7</c:v>
                </c:pt>
              </c:numCache>
            </c:numRef>
          </c:val>
          <c:smooth val="0"/>
          <c:extLst>
            <c:ext xmlns:c16="http://schemas.microsoft.com/office/drawing/2014/chart" uri="{C3380CC4-5D6E-409C-BE32-E72D297353CC}">
              <c16:uniqueId val="{00000002-EC65-4400-A243-6BC8AEC49DAC}"/>
            </c:ext>
          </c:extLst>
        </c:ser>
        <c:ser>
          <c:idx val="2"/>
          <c:order val="2"/>
          <c:tx>
            <c:strRef>
              <c:f>'Ark1'!$D$1</c:f>
              <c:strCache>
                <c:ptCount val="1"/>
                <c:pt idx="0">
                  <c:v>2017</c:v>
                </c:pt>
              </c:strCache>
            </c:strRef>
          </c:tx>
          <c:spPr>
            <a:ln w="44450" cap="rnd">
              <a:solidFill>
                <a:srgbClr val="909E67"/>
              </a:solidFill>
              <a:round/>
            </a:ln>
            <a:effectLst>
              <a:outerShdw blurRad="40000" dist="23000" dir="5400000" rotWithShape="0">
                <a:srgbClr val="000000">
                  <a:alpha val="35000"/>
                </a:srgbClr>
              </a:outerShdw>
            </a:effectLst>
          </c:spPr>
          <c:marker>
            <c:symbol val="circle"/>
            <c:size val="6"/>
            <c:spPr>
              <a:solidFill>
                <a:srgbClr val="909E67"/>
              </a:solidFill>
              <a:ln w="12700">
                <a:noFill/>
                <a:round/>
              </a:ln>
              <a:effectLst>
                <a:outerShdw blurRad="40000" dist="23000" dir="5400000" rotWithShape="0">
                  <a:srgbClr val="000000">
                    <a:alpha val="35000"/>
                  </a:srgbClr>
                </a:outerShdw>
              </a:effectLst>
            </c:spPr>
          </c:marker>
          <c:dLbls>
            <c:delete val="1"/>
          </c:dLbls>
          <c:cat>
            <c:strRef>
              <c:f>'Ark1'!$A$2:$A$16</c:f>
              <c:strCache>
                <c:ptCount val="15"/>
                <c:pt idx="0">
                  <c:v>16-24</c:v>
                </c:pt>
                <c:pt idx="1">
                  <c:v>25-34</c:v>
                </c:pt>
                <c:pt idx="2">
                  <c:v>35-44</c:v>
                </c:pt>
                <c:pt idx="3">
                  <c:v>45-54</c:v>
                </c:pt>
                <c:pt idx="4">
                  <c:v>55-64</c:v>
                </c:pt>
                <c:pt idx="5">
                  <c:v>65-74</c:v>
                </c:pt>
                <c:pt idx="6">
                  <c:v>75+</c:v>
                </c:pt>
                <c:pt idx="8">
                  <c:v>16-24</c:v>
                </c:pt>
                <c:pt idx="9">
                  <c:v>25-34</c:v>
                </c:pt>
                <c:pt idx="10">
                  <c:v>35-44</c:v>
                </c:pt>
                <c:pt idx="11">
                  <c:v>45-54</c:v>
                </c:pt>
                <c:pt idx="12">
                  <c:v>55-64</c:v>
                </c:pt>
                <c:pt idx="13">
                  <c:v>65-74</c:v>
                </c:pt>
                <c:pt idx="14">
                  <c:v>75+</c:v>
                </c:pt>
              </c:strCache>
            </c:strRef>
          </c:cat>
          <c:val>
            <c:numRef>
              <c:f>'Ark1'!$D$2:$D$16</c:f>
              <c:numCache>
                <c:formatCode>0.0</c:formatCode>
                <c:ptCount val="15"/>
                <c:pt idx="0">
                  <c:v>11.2</c:v>
                </c:pt>
                <c:pt idx="1">
                  <c:v>15.1</c:v>
                </c:pt>
                <c:pt idx="2">
                  <c:v>12.4</c:v>
                </c:pt>
                <c:pt idx="3">
                  <c:v>11.5</c:v>
                </c:pt>
                <c:pt idx="4">
                  <c:v>8.9</c:v>
                </c:pt>
                <c:pt idx="5">
                  <c:v>6.3</c:v>
                </c:pt>
                <c:pt idx="6">
                  <c:v>10.7</c:v>
                </c:pt>
                <c:pt idx="8">
                  <c:v>23.1</c:v>
                </c:pt>
                <c:pt idx="9">
                  <c:v>19.2</c:v>
                </c:pt>
                <c:pt idx="10">
                  <c:v>16.8</c:v>
                </c:pt>
                <c:pt idx="11">
                  <c:v>17</c:v>
                </c:pt>
                <c:pt idx="12">
                  <c:v>12.3</c:v>
                </c:pt>
                <c:pt idx="13">
                  <c:v>8.4</c:v>
                </c:pt>
                <c:pt idx="14">
                  <c:v>15.4</c:v>
                </c:pt>
              </c:numCache>
            </c:numRef>
          </c:val>
          <c:smooth val="0"/>
          <c:extLst>
            <c:ext xmlns:c16="http://schemas.microsoft.com/office/drawing/2014/chart" uri="{C3380CC4-5D6E-409C-BE32-E72D297353CC}">
              <c16:uniqueId val="{00000003-EC65-4400-A243-6BC8AEC49DAC}"/>
            </c:ext>
          </c:extLst>
        </c:ser>
        <c:ser>
          <c:idx val="3"/>
          <c:order val="3"/>
          <c:tx>
            <c:strRef>
              <c:f>'Ark1'!$E$1</c:f>
              <c:strCache>
                <c:ptCount val="1"/>
                <c:pt idx="0">
                  <c:v>2021</c:v>
                </c:pt>
              </c:strCache>
            </c:strRef>
          </c:tx>
          <c:spPr>
            <a:ln w="44450" cap="rnd">
              <a:solidFill>
                <a:srgbClr val="D4D8C6"/>
              </a:solidFill>
              <a:round/>
            </a:ln>
            <a:effectLst>
              <a:outerShdw blurRad="40000" dist="23000" dir="5400000" rotWithShape="0">
                <a:srgbClr val="000000">
                  <a:alpha val="35000"/>
                </a:srgbClr>
              </a:outerShdw>
            </a:effectLst>
          </c:spPr>
          <c:marker>
            <c:symbol val="circle"/>
            <c:size val="6"/>
            <c:spPr>
              <a:solidFill>
                <a:srgbClr val="D4D8C6"/>
              </a:solidFill>
              <a:ln w="12700">
                <a:noFill/>
                <a:round/>
              </a:ln>
              <a:effectLst>
                <a:outerShdw blurRad="40000" dist="23000" dir="5400000" rotWithShape="0">
                  <a:srgbClr val="000000">
                    <a:alpha val="35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'Ark1'!$A$2:$A$16</c:f>
              <c:strCache>
                <c:ptCount val="15"/>
                <c:pt idx="0">
                  <c:v>16-24</c:v>
                </c:pt>
                <c:pt idx="1">
                  <c:v>25-34</c:v>
                </c:pt>
                <c:pt idx="2">
                  <c:v>35-44</c:v>
                </c:pt>
                <c:pt idx="3">
                  <c:v>45-54</c:v>
                </c:pt>
                <c:pt idx="4">
                  <c:v>55-64</c:v>
                </c:pt>
                <c:pt idx="5">
                  <c:v>65-74</c:v>
                </c:pt>
                <c:pt idx="6">
                  <c:v>75+</c:v>
                </c:pt>
                <c:pt idx="8">
                  <c:v>16-24</c:v>
                </c:pt>
                <c:pt idx="9">
                  <c:v>25-34</c:v>
                </c:pt>
                <c:pt idx="10">
                  <c:v>35-44</c:v>
                </c:pt>
                <c:pt idx="11">
                  <c:v>45-54</c:v>
                </c:pt>
                <c:pt idx="12">
                  <c:v>55-64</c:v>
                </c:pt>
                <c:pt idx="13">
                  <c:v>65-74</c:v>
                </c:pt>
                <c:pt idx="14">
                  <c:v>75+</c:v>
                </c:pt>
              </c:strCache>
            </c:strRef>
          </c:cat>
          <c:val>
            <c:numRef>
              <c:f>'Ark1'!$E$2:$E$16</c:f>
              <c:numCache>
                <c:formatCode>General</c:formatCode>
                <c:ptCount val="15"/>
                <c:pt idx="0">
                  <c:v>19.8</c:v>
                </c:pt>
                <c:pt idx="1">
                  <c:v>19.3</c:v>
                </c:pt>
                <c:pt idx="2">
                  <c:v>17.2</c:v>
                </c:pt>
                <c:pt idx="3">
                  <c:v>13.4</c:v>
                </c:pt>
                <c:pt idx="4">
                  <c:v>11.4</c:v>
                </c:pt>
                <c:pt idx="5">
                  <c:v>8.6999999999999993</c:v>
                </c:pt>
                <c:pt idx="6">
                  <c:v>11.9</c:v>
                </c:pt>
                <c:pt idx="8">
                  <c:v>34.5</c:v>
                </c:pt>
                <c:pt idx="9">
                  <c:v>24.1</c:v>
                </c:pt>
                <c:pt idx="10">
                  <c:v>18</c:v>
                </c:pt>
                <c:pt idx="11">
                  <c:v>16.7</c:v>
                </c:pt>
                <c:pt idx="12">
                  <c:v>14.1</c:v>
                </c:pt>
                <c:pt idx="13">
                  <c:v>11.7</c:v>
                </c:pt>
                <c:pt idx="14">
                  <c:v>15.9</c:v>
                </c:pt>
              </c:numCache>
            </c:numRef>
          </c:val>
          <c:smooth val="0"/>
          <c:extLst>
            <c:ext xmlns:c16="http://schemas.microsoft.com/office/drawing/2014/chart" uri="{C3380CC4-5D6E-409C-BE32-E72D297353CC}">
              <c16:uniqueId val="{00000004-EC65-4400-A243-6BC8AEC49DAC}"/>
            </c:ext>
          </c:extLst>
        </c:ser>
        <c:dLbls>
          <c:showLegendKey val="0"/>
          <c:showVal val="1"/>
          <c:showCatName val="0"/>
          <c:showSerName val="0"/>
          <c:showPercent val="0"/>
          <c:showBubbleSize val="0"/>
        </c:dLbls>
        <c:marker val="1"/>
        <c:smooth val="0"/>
        <c:axId val="1490762416"/>
        <c:axId val="1487657520"/>
      </c:lineChart>
      <c:catAx>
        <c:axId val="14907624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a-DK"/>
          </a:p>
        </c:txPr>
        <c:crossAx val="1487657520"/>
        <c:crosses val="autoZero"/>
        <c:auto val="1"/>
        <c:lblAlgn val="ctr"/>
        <c:lblOffset val="100"/>
        <c:noMultiLvlLbl val="0"/>
      </c:catAx>
      <c:valAx>
        <c:axId val="148765752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da-DK"/>
                  <a:t>Andel i %</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da-DK"/>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a-DK"/>
          </a:p>
        </c:txPr>
        <c:crossAx val="1490762416"/>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da-DK"/>
          </a:p>
        </p:txBody>
      </p:sp>
      <p:sp>
        <p:nvSpPr>
          <p:cNvPr id="3" name="Pladsholder til dato 2"/>
          <p:cNvSpPr>
            <a:spLocks noGrp="1"/>
          </p:cNvSpPr>
          <p:nvPr>
            <p:ph type="dt" sz="quarter" idx="1"/>
          </p:nvPr>
        </p:nvSpPr>
        <p:spPr>
          <a:xfrm>
            <a:off x="3970938" y="0"/>
            <a:ext cx="3037840" cy="466434"/>
          </a:xfrm>
          <a:prstGeom prst="rect">
            <a:avLst/>
          </a:prstGeom>
        </p:spPr>
        <p:txBody>
          <a:bodyPr vert="horz" lIns="93171" tIns="46586" rIns="93171" bIns="46586" rtlCol="0"/>
          <a:lstStyle>
            <a:lvl1pPr algn="r">
              <a:defRPr sz="1200"/>
            </a:lvl1pPr>
          </a:lstStyle>
          <a:p>
            <a:fld id="{69901A7F-C6D9-4659-95B2-E1384A9A3107}" type="datetimeFigureOut">
              <a:rPr lang="da-DK" smtClean="0"/>
              <a:t>02-12-2022</a:t>
            </a:fld>
            <a:endParaRPr lang="da-DK"/>
          </a:p>
        </p:txBody>
      </p:sp>
      <p:sp>
        <p:nvSpPr>
          <p:cNvPr id="4" name="Pladsholder til sidefod 3"/>
          <p:cNvSpPr>
            <a:spLocks noGrp="1"/>
          </p:cNvSpPr>
          <p:nvPr>
            <p:ph type="ftr" sz="quarter" idx="2"/>
          </p:nvPr>
        </p:nvSpPr>
        <p:spPr>
          <a:xfrm>
            <a:off x="0" y="8829967"/>
            <a:ext cx="3037840" cy="466434"/>
          </a:xfrm>
          <a:prstGeom prst="rect">
            <a:avLst/>
          </a:prstGeom>
        </p:spPr>
        <p:txBody>
          <a:bodyPr vert="horz" lIns="93171" tIns="46586" rIns="93171" bIns="46586" rtlCol="0" anchor="b"/>
          <a:lstStyle>
            <a:lvl1pPr algn="l">
              <a:defRPr sz="1200"/>
            </a:lvl1pPr>
          </a:lstStyle>
          <a:p>
            <a:endParaRPr lang="da-DK"/>
          </a:p>
        </p:txBody>
      </p:sp>
      <p:sp>
        <p:nvSpPr>
          <p:cNvPr id="5" name="Pladsholder til slidenummer 4"/>
          <p:cNvSpPr>
            <a:spLocks noGrp="1"/>
          </p:cNvSpPr>
          <p:nvPr>
            <p:ph type="sldNum" sz="quarter" idx="3"/>
          </p:nvPr>
        </p:nvSpPr>
        <p:spPr>
          <a:xfrm>
            <a:off x="3970938" y="8829967"/>
            <a:ext cx="3037840" cy="466434"/>
          </a:xfrm>
          <a:prstGeom prst="rect">
            <a:avLst/>
          </a:prstGeom>
        </p:spPr>
        <p:txBody>
          <a:bodyPr vert="horz" lIns="93171" tIns="46586" rIns="93171" bIns="46586" rtlCol="0" anchor="b"/>
          <a:lstStyle>
            <a:lvl1pPr algn="r">
              <a:defRPr sz="1200"/>
            </a:lvl1pPr>
          </a:lstStyle>
          <a:p>
            <a:fld id="{DCDAE355-D08C-4ECC-AEB3-FCB13DFEE87D}" type="slidenum">
              <a:rPr lang="da-DK" smtClean="0"/>
              <a:t>‹nr.›</a:t>
            </a:fld>
            <a:endParaRPr lang="da-DK"/>
          </a:p>
        </p:txBody>
      </p:sp>
    </p:spTree>
    <p:extLst>
      <p:ext uri="{BB962C8B-B14F-4D97-AF65-F5344CB8AC3E}">
        <p14:creationId xmlns:p14="http://schemas.microsoft.com/office/powerpoint/2010/main" val="4036082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da-DK"/>
          </a:p>
        </p:txBody>
      </p:sp>
      <p:sp>
        <p:nvSpPr>
          <p:cNvPr id="3" name="Pladsholder til dato 2"/>
          <p:cNvSpPr>
            <a:spLocks noGrp="1"/>
          </p:cNvSpPr>
          <p:nvPr>
            <p:ph type="dt" idx="1"/>
          </p:nvPr>
        </p:nvSpPr>
        <p:spPr>
          <a:xfrm>
            <a:off x="3970938" y="0"/>
            <a:ext cx="3037840" cy="466434"/>
          </a:xfrm>
          <a:prstGeom prst="rect">
            <a:avLst/>
          </a:prstGeom>
        </p:spPr>
        <p:txBody>
          <a:bodyPr vert="horz" lIns="93171" tIns="46586" rIns="93171" bIns="46586" rtlCol="0"/>
          <a:lstStyle>
            <a:lvl1pPr algn="r">
              <a:defRPr sz="1200"/>
            </a:lvl1pPr>
          </a:lstStyle>
          <a:p>
            <a:fld id="{915FC145-6DFC-4899-A06D-CE52055E3B32}" type="datetimeFigureOut">
              <a:rPr lang="da-DK" smtClean="0"/>
              <a:t>02-12-2022</a:t>
            </a:fld>
            <a:endParaRPr lang="da-DK"/>
          </a:p>
        </p:txBody>
      </p:sp>
      <p:sp>
        <p:nvSpPr>
          <p:cNvPr id="4" name="Pladsholder til slidebillede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1" tIns="46586" rIns="93171" bIns="46586" rtlCol="0" anchor="ctr"/>
          <a:lstStyle/>
          <a:p>
            <a:endParaRPr lang="da-DK"/>
          </a:p>
        </p:txBody>
      </p:sp>
      <p:sp>
        <p:nvSpPr>
          <p:cNvPr id="5" name="Pladsholder til noter 4"/>
          <p:cNvSpPr>
            <a:spLocks noGrp="1"/>
          </p:cNvSpPr>
          <p:nvPr>
            <p:ph type="body" sz="quarter" idx="3"/>
          </p:nvPr>
        </p:nvSpPr>
        <p:spPr>
          <a:xfrm>
            <a:off x="701040" y="4473892"/>
            <a:ext cx="5608320" cy="3660458"/>
          </a:xfrm>
          <a:prstGeom prst="rect">
            <a:avLst/>
          </a:prstGeom>
        </p:spPr>
        <p:txBody>
          <a:bodyPr vert="horz" lIns="93171" tIns="46586" rIns="93171" bIns="46586"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829967"/>
            <a:ext cx="3037840" cy="466434"/>
          </a:xfrm>
          <a:prstGeom prst="rect">
            <a:avLst/>
          </a:prstGeom>
        </p:spPr>
        <p:txBody>
          <a:bodyPr vert="horz" lIns="93171" tIns="46586" rIns="93171" bIns="46586" rtlCol="0" anchor="b"/>
          <a:lstStyle>
            <a:lvl1pPr algn="l">
              <a:defRPr sz="1200"/>
            </a:lvl1pPr>
          </a:lstStyle>
          <a:p>
            <a:endParaRPr lang="da-DK"/>
          </a:p>
        </p:txBody>
      </p:sp>
      <p:sp>
        <p:nvSpPr>
          <p:cNvPr id="7" name="Pladsholder til slidenummer 6"/>
          <p:cNvSpPr>
            <a:spLocks noGrp="1"/>
          </p:cNvSpPr>
          <p:nvPr>
            <p:ph type="sldNum" sz="quarter" idx="5"/>
          </p:nvPr>
        </p:nvSpPr>
        <p:spPr>
          <a:xfrm>
            <a:off x="3970938" y="8829967"/>
            <a:ext cx="3037840" cy="466434"/>
          </a:xfrm>
          <a:prstGeom prst="rect">
            <a:avLst/>
          </a:prstGeom>
        </p:spPr>
        <p:txBody>
          <a:bodyPr vert="horz" lIns="93171" tIns="46586" rIns="93171" bIns="46586" rtlCol="0" anchor="b"/>
          <a:lstStyle>
            <a:lvl1pPr algn="r">
              <a:defRPr sz="1200"/>
            </a:lvl1pPr>
          </a:lstStyle>
          <a:p>
            <a:fld id="{5C2EC49A-B700-4D81-BD15-B6F87B88E797}" type="slidenum">
              <a:rPr lang="da-DK" smtClean="0"/>
              <a:t>‹nr.›</a:t>
            </a:fld>
            <a:endParaRPr lang="da-DK"/>
          </a:p>
        </p:txBody>
      </p:sp>
    </p:spTree>
    <p:extLst>
      <p:ext uri="{BB962C8B-B14F-4D97-AF65-F5344CB8AC3E}">
        <p14:creationId xmlns:p14="http://schemas.microsoft.com/office/powerpoint/2010/main" val="6395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C2EC49A-B700-4D81-BD15-B6F87B88E797}" type="slidenum">
              <a:rPr lang="da-DK" smtClean="0"/>
              <a:t>1</a:t>
            </a:fld>
            <a:endParaRPr lang="da-DK"/>
          </a:p>
        </p:txBody>
      </p:sp>
    </p:spTree>
    <p:extLst>
      <p:ext uri="{BB962C8B-B14F-4D97-AF65-F5344CB8AC3E}">
        <p14:creationId xmlns:p14="http://schemas.microsoft.com/office/powerpoint/2010/main" val="3280442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05">
              <a:defRPr/>
            </a:pPr>
            <a:endParaRPr lang="da-DK" dirty="0" smtClean="0"/>
          </a:p>
          <a:p>
            <a:pPr defTabSz="914305">
              <a:defRPr/>
            </a:pPr>
            <a:r>
              <a:rPr lang="da-DK" dirty="0" smtClean="0"/>
              <a:t>For </a:t>
            </a:r>
            <a:r>
              <a:rPr lang="da-DK" dirty="0"/>
              <a:t>at give et eksempel på hvordan vi så skruer op for B’et, handler det</a:t>
            </a:r>
            <a:r>
              <a:rPr lang="da-DK" baseline="0" dirty="0"/>
              <a:t> altså om små mikrohandlinger der kan gøre en forskel ift. at få rystet folk mere sammen på kryds og tværs (læs op) </a:t>
            </a:r>
          </a:p>
          <a:p>
            <a:pPr defTabSz="914305">
              <a:defRPr/>
            </a:pPr>
            <a:endParaRPr lang="da-DK" baseline="0" dirty="0"/>
          </a:p>
          <a:p>
            <a:endParaRPr lang="da-DK" baseline="0" dirty="0"/>
          </a:p>
          <a:p>
            <a:endParaRPr lang="da-DK" dirty="0"/>
          </a:p>
        </p:txBody>
      </p:sp>
      <p:sp>
        <p:nvSpPr>
          <p:cNvPr id="4" name="Pladsholder til slidenummer 3"/>
          <p:cNvSpPr>
            <a:spLocks noGrp="1"/>
          </p:cNvSpPr>
          <p:nvPr>
            <p:ph type="sldNum" sz="quarter" idx="10"/>
          </p:nvPr>
        </p:nvSpPr>
        <p:spPr/>
        <p:txBody>
          <a:bodyPr/>
          <a:lstStyle/>
          <a:p>
            <a:pPr defTabSz="914305">
              <a:defRPr/>
            </a:pPr>
            <a:fld id="{962C4458-214A-4EE1-BB7B-00EA9FD3640E}" type="slidenum">
              <a:rPr lang="da-DK">
                <a:solidFill>
                  <a:prstClr val="black"/>
                </a:solidFill>
                <a:latin typeface="Calibri"/>
              </a:rPr>
              <a:pPr defTabSz="914305">
                <a:defRPr/>
              </a:pPr>
              <a:t>10</a:t>
            </a:fld>
            <a:endParaRPr lang="da-DK" dirty="0">
              <a:solidFill>
                <a:prstClr val="black"/>
              </a:solidFill>
              <a:latin typeface="Calibri"/>
            </a:endParaRPr>
          </a:p>
        </p:txBody>
      </p:sp>
    </p:spTree>
    <p:extLst>
      <p:ext uri="{BB962C8B-B14F-4D97-AF65-F5344CB8AC3E}">
        <p14:creationId xmlns:p14="http://schemas.microsoft.com/office/powerpoint/2010/main" val="2003795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r>
              <a:rPr lang="da-DK" dirty="0" smtClean="0"/>
              <a:t>Vi </a:t>
            </a:r>
            <a:r>
              <a:rPr lang="da-DK" dirty="0"/>
              <a:t>kan godt bruge den </a:t>
            </a:r>
            <a:r>
              <a:rPr lang="da-DK" dirty="0" smtClean="0"/>
              <a:t>engelske </a:t>
            </a:r>
            <a:r>
              <a:rPr lang="da-DK" dirty="0"/>
              <a:t>version af </a:t>
            </a:r>
            <a:r>
              <a:rPr lang="da-DK" dirty="0" smtClean="0"/>
              <a:t>C’et </a:t>
            </a:r>
            <a:r>
              <a:rPr lang="da-DK" dirty="0"/>
              <a:t>, COMMIT, at engagere sig </a:t>
            </a:r>
          </a:p>
        </p:txBody>
      </p:sp>
      <p:sp>
        <p:nvSpPr>
          <p:cNvPr id="4" name="Pladsholder til slidenummer 3"/>
          <p:cNvSpPr>
            <a:spLocks noGrp="1"/>
          </p:cNvSpPr>
          <p:nvPr>
            <p:ph type="sldNum" sz="quarter" idx="10"/>
          </p:nvPr>
        </p:nvSpPr>
        <p:spPr/>
        <p:txBody>
          <a:bodyPr/>
          <a:lstStyle/>
          <a:p>
            <a:pPr defTabSz="914305">
              <a:defRPr/>
            </a:pPr>
            <a:fld id="{962C4458-214A-4EE1-BB7B-00EA9FD3640E}" type="slidenum">
              <a:rPr lang="da-DK">
                <a:solidFill>
                  <a:prstClr val="black"/>
                </a:solidFill>
                <a:latin typeface="Calibri"/>
              </a:rPr>
              <a:pPr defTabSz="914305">
                <a:defRPr/>
              </a:pPr>
              <a:t>11</a:t>
            </a:fld>
            <a:endParaRPr lang="da-DK" dirty="0">
              <a:solidFill>
                <a:prstClr val="black"/>
              </a:solidFill>
              <a:latin typeface="Calibri"/>
            </a:endParaRPr>
          </a:p>
        </p:txBody>
      </p:sp>
    </p:spTree>
    <p:extLst>
      <p:ext uri="{BB962C8B-B14F-4D97-AF65-F5344CB8AC3E}">
        <p14:creationId xmlns:p14="http://schemas.microsoft.com/office/powerpoint/2010/main" val="2721948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smtClean="0">
                <a:solidFill>
                  <a:schemeClr val="tx1"/>
                </a:solidFill>
                <a:effectLst/>
                <a:latin typeface="+mn-lt"/>
                <a:ea typeface="+mn-ea"/>
                <a:cs typeface="+mn-cs"/>
              </a:rPr>
              <a:t>Hvad </a:t>
            </a:r>
            <a:r>
              <a:rPr lang="da-DK" sz="1200" b="1" kern="1200" dirty="0" smtClean="0">
                <a:solidFill>
                  <a:schemeClr val="tx1"/>
                </a:solidFill>
                <a:effectLst/>
                <a:latin typeface="+mn-lt"/>
                <a:ea typeface="+mn-ea"/>
                <a:cs typeface="+mn-cs"/>
              </a:rPr>
              <a:t>er dit ABC – øvelse (20 min</a:t>
            </a:r>
            <a:r>
              <a:rPr lang="da-DK" sz="1200" b="1" kern="1200" baseline="0" dirty="0" smtClean="0">
                <a:solidFill>
                  <a:schemeClr val="tx1"/>
                </a:solidFill>
                <a:effectLst/>
                <a:latin typeface="+mn-lt"/>
                <a:ea typeface="+mn-ea"/>
                <a:cs typeface="+mn-cs"/>
              </a:rPr>
              <a:t> i alt til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Hvad er dit eget ABC?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De sidder ved 6 mands borde. </a:t>
            </a:r>
          </a:p>
          <a:p>
            <a:r>
              <a:rPr lang="da-DK" sz="1200" kern="1200" dirty="0" smtClean="0">
                <a:solidFill>
                  <a:schemeClr val="tx1"/>
                </a:solidFill>
                <a:effectLst/>
                <a:latin typeface="+mn-lt"/>
                <a:ea typeface="+mn-ea"/>
                <a:cs typeface="+mn-cs"/>
              </a:rPr>
              <a:t>Post-it til A, B og C sættes op på plakater der hænger i rummet (individuel øvelse) (10 min)</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De unge deler med hinanden ved bordet og hænger post </a:t>
            </a:r>
            <a:r>
              <a:rPr lang="da-DK" sz="1200" kern="1200" dirty="0" err="1" smtClean="0">
                <a:solidFill>
                  <a:schemeClr val="tx1"/>
                </a:solidFill>
                <a:effectLst/>
                <a:latin typeface="+mn-lt"/>
                <a:ea typeface="+mn-ea"/>
                <a:cs typeface="+mn-cs"/>
              </a:rPr>
              <a:t>it’s</a:t>
            </a:r>
            <a:r>
              <a:rPr lang="da-DK" sz="1200" kern="1200" dirty="0" smtClean="0">
                <a:solidFill>
                  <a:schemeClr val="tx1"/>
                </a:solidFill>
                <a:effectLst/>
                <a:latin typeface="+mn-lt"/>
                <a:ea typeface="+mn-ea"/>
                <a:cs typeface="+mn-cs"/>
              </a:rPr>
              <a:t> op.</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Opsamling i plenum: Spørg i plenum et par stykker, der fortæller om deres eget ABC </a:t>
            </a:r>
            <a:endParaRPr lang="da-DK" dirty="0"/>
          </a:p>
        </p:txBody>
      </p:sp>
      <p:sp>
        <p:nvSpPr>
          <p:cNvPr id="4" name="Pladsholder til slidenummer 3"/>
          <p:cNvSpPr>
            <a:spLocks noGrp="1"/>
          </p:cNvSpPr>
          <p:nvPr>
            <p:ph type="sldNum" sz="quarter" idx="10"/>
          </p:nvPr>
        </p:nvSpPr>
        <p:spPr/>
        <p:txBody>
          <a:bodyPr/>
          <a:lstStyle/>
          <a:p>
            <a:fld id="{5C2EC49A-B700-4D81-BD15-B6F87B88E797}" type="slidenum">
              <a:rPr lang="da-DK" smtClean="0"/>
              <a:t>12</a:t>
            </a:fld>
            <a:endParaRPr lang="da-DK"/>
          </a:p>
        </p:txBody>
      </p:sp>
    </p:spTree>
    <p:extLst>
      <p:ext uri="{BB962C8B-B14F-4D97-AF65-F5344CB8AC3E}">
        <p14:creationId xmlns:p14="http://schemas.microsoft.com/office/powerpoint/2010/main" val="27552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introducerer </a:t>
            </a:r>
            <a:r>
              <a:rPr lang="da-DK" dirty="0" smtClean="0"/>
              <a:t>kort til mikrohandlinger</a:t>
            </a:r>
            <a:r>
              <a:rPr lang="da-DK" baseline="0" dirty="0" smtClean="0"/>
              <a:t> </a:t>
            </a:r>
          </a:p>
          <a:p>
            <a:endParaRPr lang="da-DK" baseline="0" dirty="0" smtClean="0"/>
          </a:p>
          <a:p>
            <a:r>
              <a:rPr lang="da-DK" baseline="0" dirty="0" smtClean="0"/>
              <a:t>Filmen vises. </a:t>
            </a:r>
          </a:p>
          <a:p>
            <a:endParaRPr lang="da-DK" baseline="0" dirty="0" smtClean="0"/>
          </a:p>
          <a:p>
            <a:r>
              <a:rPr lang="da-DK" baseline="0" dirty="0" smtClean="0"/>
              <a:t>Mikrohandlinger er små ”handlinger” man kan gøre for sig selv og andre. </a:t>
            </a:r>
          </a:p>
          <a:p>
            <a:r>
              <a:rPr lang="da-DK" baseline="0" dirty="0" smtClean="0"/>
              <a:t>Jeg tænker nogle gange på det, som at sprede ”god karma”. </a:t>
            </a:r>
          </a:p>
          <a:p>
            <a:r>
              <a:rPr lang="da-DK" dirty="0" smtClean="0"/>
              <a:t>Små handlinger, der ikke koster noget eller kræver en indsats.</a:t>
            </a:r>
            <a:r>
              <a:rPr lang="da-DK" baseline="0" dirty="0" smtClean="0"/>
              <a:t> </a:t>
            </a:r>
          </a:p>
          <a:p>
            <a:endParaRPr lang="da-DK" baseline="0" dirty="0" smtClean="0"/>
          </a:p>
          <a:p>
            <a:r>
              <a:rPr lang="da-DK" baseline="0" dirty="0" smtClean="0"/>
              <a:t>Lynrunde med post </a:t>
            </a:r>
            <a:r>
              <a:rPr lang="da-DK" baseline="0" dirty="0" err="1" smtClean="0"/>
              <a:t>its</a:t>
            </a:r>
            <a:r>
              <a:rPr lang="da-DK" baseline="0" dirty="0" smtClean="0"/>
              <a:t> nede ved bordene (Anne) </a:t>
            </a:r>
          </a:p>
          <a:p>
            <a:r>
              <a:rPr lang="da-DK" baseline="0" dirty="0" smtClean="0"/>
              <a:t>Vigtigt pointe: trivsel smitter!! </a:t>
            </a:r>
            <a:endParaRPr lang="da-DK" dirty="0"/>
          </a:p>
        </p:txBody>
      </p:sp>
      <p:sp>
        <p:nvSpPr>
          <p:cNvPr id="4" name="Pladsholder til slidenummer 3"/>
          <p:cNvSpPr>
            <a:spLocks noGrp="1"/>
          </p:cNvSpPr>
          <p:nvPr>
            <p:ph type="sldNum" sz="quarter" idx="10"/>
          </p:nvPr>
        </p:nvSpPr>
        <p:spPr/>
        <p:txBody>
          <a:bodyPr/>
          <a:lstStyle/>
          <a:p>
            <a:fld id="{5C2EC49A-B700-4D81-BD15-B6F87B88E797}" type="slidenum">
              <a:rPr lang="da-DK" smtClean="0"/>
              <a:t>14</a:t>
            </a:fld>
            <a:endParaRPr lang="da-DK"/>
          </a:p>
        </p:txBody>
      </p:sp>
    </p:spTree>
    <p:extLst>
      <p:ext uri="{BB962C8B-B14F-4D97-AF65-F5344CB8AC3E}">
        <p14:creationId xmlns:p14="http://schemas.microsoft.com/office/powerpoint/2010/main" val="16627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Introduktion til øvelsen: </a:t>
            </a:r>
            <a:endParaRPr lang="da-DK" sz="1200" kern="1200" dirty="0" smtClean="0">
              <a:solidFill>
                <a:schemeClr val="tx1"/>
              </a:solidFill>
              <a:effectLst/>
              <a:latin typeface="+mn-lt"/>
              <a:ea typeface="+mn-ea"/>
              <a:cs typeface="+mn-cs"/>
            </a:endParaRPr>
          </a:p>
          <a:p>
            <a:pPr marL="171450" lvl="0" indent="-171450">
              <a:buFontTx/>
              <a:buChar char="-"/>
            </a:pPr>
            <a:r>
              <a:rPr lang="da-DK" sz="1200" kern="1200" dirty="0" err="1" smtClean="0">
                <a:solidFill>
                  <a:schemeClr val="tx1"/>
                </a:solidFill>
                <a:effectLst/>
                <a:latin typeface="+mn-lt"/>
                <a:ea typeface="+mn-ea"/>
                <a:cs typeface="+mn-cs"/>
              </a:rPr>
              <a:t>Recap</a:t>
            </a:r>
            <a:r>
              <a:rPr lang="da-DK" sz="1200" kern="1200" dirty="0" smtClean="0">
                <a:solidFill>
                  <a:schemeClr val="tx1"/>
                </a:solidFill>
                <a:effectLst/>
                <a:latin typeface="+mn-lt"/>
                <a:ea typeface="+mn-ea"/>
                <a:cs typeface="+mn-cs"/>
              </a:rPr>
              <a:t> af hvad ABC er </a:t>
            </a:r>
          </a:p>
          <a:p>
            <a:pPr marL="171450" lvl="0" indent="-171450">
              <a:buFontTx/>
              <a:buChar char="-"/>
            </a:pPr>
            <a:r>
              <a:rPr lang="da-DK" sz="1200" kern="1200" dirty="0" smtClean="0">
                <a:solidFill>
                  <a:schemeClr val="tx1"/>
                </a:solidFill>
                <a:effectLst/>
                <a:latin typeface="+mn-lt"/>
                <a:ea typeface="+mn-ea"/>
                <a:cs typeface="+mn-cs"/>
              </a:rPr>
              <a:t>Nu skal vi arbejde videre med, hvordan vi kan tænke ABC-knapperne ind på jeres skole. </a:t>
            </a:r>
          </a:p>
          <a:p>
            <a:pPr marL="171450" lvl="0" indent="-171450">
              <a:buFontTx/>
              <a:buChar char="-"/>
            </a:pPr>
            <a:r>
              <a:rPr lang="da-DK" sz="1200" kern="1200" dirty="0" smtClean="0">
                <a:solidFill>
                  <a:schemeClr val="tx1"/>
                </a:solidFill>
                <a:effectLst/>
                <a:latin typeface="+mn-lt"/>
                <a:ea typeface="+mn-ea"/>
                <a:cs typeface="+mn-cs"/>
              </a:rPr>
              <a:t>Hvorfor er ABC vigtigt, når man som ung går i skole –&gt; det er vigtigt at trives – læring</a:t>
            </a:r>
          </a:p>
          <a:p>
            <a:pPr marL="171450" lvl="0" indent="-171450">
              <a:buFontTx/>
              <a:buChar char="-"/>
            </a:pPr>
            <a:r>
              <a:rPr lang="da-DK" sz="1200" kern="1200" dirty="0" smtClean="0">
                <a:solidFill>
                  <a:schemeClr val="tx1"/>
                </a:solidFill>
                <a:effectLst/>
                <a:latin typeface="+mn-lt"/>
                <a:ea typeface="+mn-ea"/>
                <a:cs typeface="+mn-cs"/>
              </a:rPr>
              <a:t>Unges stemme er vigtig fordi det er jeres trivsel det handler om, og voksne ved ikke altid, hvad der meningsfuldt for jer.</a:t>
            </a:r>
          </a:p>
          <a:p>
            <a:pPr marL="171450" lvl="0" indent="-171450">
              <a:buFontTx/>
              <a:buChar char="-"/>
            </a:pPr>
            <a:r>
              <a:rPr lang="da-DK" sz="1200" kern="1200" dirty="0" smtClean="0">
                <a:solidFill>
                  <a:schemeClr val="tx1"/>
                </a:solidFill>
                <a:effectLst/>
                <a:latin typeface="+mn-lt"/>
                <a:ea typeface="+mn-ea"/>
                <a:cs typeface="+mn-cs"/>
              </a:rPr>
              <a:t>Derfor skal I nu give nogle konkrete eksempler på, hvordan I ser at ABC-knapperne bliver brugt på jeres skole – men også hvor I tænker at jeres skole kan gøre endnu mere. Hvor kan man skrue op for A, B og C. </a:t>
            </a:r>
          </a:p>
          <a:p>
            <a:pPr marL="171450" lvl="0" indent="-171450">
              <a:buFontTx/>
              <a:buChar char="-"/>
            </a:pPr>
            <a:endParaRPr lang="da-DK" sz="1200" kern="1200" dirty="0" smtClean="0">
              <a:solidFill>
                <a:schemeClr val="tx1"/>
              </a:solidFill>
              <a:effectLst/>
              <a:latin typeface="+mn-lt"/>
              <a:ea typeface="+mn-ea"/>
              <a:cs typeface="+mn-cs"/>
            </a:endParaRPr>
          </a:p>
          <a:p>
            <a:pPr marL="171450" lvl="0" indent="-171450">
              <a:buFontTx/>
              <a:buChar char="-"/>
            </a:pPr>
            <a:r>
              <a:rPr lang="da-DK" sz="1200" kern="1200" dirty="0" smtClean="0">
                <a:solidFill>
                  <a:schemeClr val="tx1"/>
                </a:solidFill>
                <a:effectLst/>
                <a:latin typeface="+mn-lt"/>
                <a:ea typeface="+mn-ea"/>
                <a:cs typeface="+mn-cs"/>
              </a:rPr>
              <a:t>I skal nu stille jer i en (el. 2) dobbeltcirkler. </a:t>
            </a:r>
          </a:p>
          <a:p>
            <a:pPr marL="171450" lvl="0" indent="-171450">
              <a:buFontTx/>
              <a:buChar char="-"/>
            </a:pPr>
            <a:r>
              <a:rPr lang="da-DK" sz="1200" kern="1200" dirty="0" smtClean="0">
                <a:solidFill>
                  <a:schemeClr val="tx1"/>
                </a:solidFill>
                <a:effectLst/>
                <a:latin typeface="+mn-lt"/>
                <a:ea typeface="+mn-ea"/>
                <a:cs typeface="+mn-cs"/>
              </a:rPr>
              <a:t>Vi vil nu stille jer nogle spørgsmål, som I skal tale om to og to i cirklen. I får ca. 1 min. til hvert spørgsmål.</a:t>
            </a:r>
          </a:p>
          <a:p>
            <a:pPr marL="171450" lvl="0" indent="-171450">
              <a:buFontTx/>
              <a:buChar char="-"/>
            </a:pPr>
            <a:endParaRPr lang="da-DK" sz="1200" kern="1200" dirty="0" smtClean="0">
              <a:solidFill>
                <a:schemeClr val="tx1"/>
              </a:solidFill>
              <a:effectLst/>
              <a:latin typeface="+mn-lt"/>
              <a:ea typeface="+mn-ea"/>
              <a:cs typeface="+mn-cs"/>
            </a:endParaRPr>
          </a:p>
          <a:p>
            <a:pPr marL="171450" lvl="0" indent="-171450">
              <a:buFontTx/>
              <a:buChar char="-"/>
            </a:pPr>
            <a:r>
              <a:rPr lang="da-DK" sz="1200" kern="1200" dirty="0" smtClean="0">
                <a:solidFill>
                  <a:schemeClr val="tx1"/>
                </a:solidFill>
                <a:effectLst/>
                <a:latin typeface="+mn-lt"/>
                <a:ea typeface="+mn-ea"/>
                <a:cs typeface="+mn-cs"/>
              </a:rPr>
              <a:t>Denne del varer cirka 15 min. </a:t>
            </a:r>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5C2EC49A-B700-4D81-BD15-B6F87B88E797}" type="slidenum">
              <a:rPr lang="da-DK" smtClean="0"/>
              <a:t>15</a:t>
            </a:fld>
            <a:endParaRPr lang="da-DK"/>
          </a:p>
        </p:txBody>
      </p:sp>
    </p:spTree>
    <p:extLst>
      <p:ext uri="{BB962C8B-B14F-4D97-AF65-F5344CB8AC3E}">
        <p14:creationId xmlns:p14="http://schemas.microsoft.com/office/powerpoint/2010/main" val="3551809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u="sng" dirty="0" smtClean="0"/>
              <a:t>Mette</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Nu</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skal de sætte sig ned i grupperne ved bordene. (15 min.)</a:t>
            </a:r>
          </a:p>
          <a:p>
            <a:pPr lvl="0"/>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Nu får de et diplom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På den SKAL de skrive 1-3 punkter ned, hvor de skal beskrive, hvad de vil gå hjem og gøre på deres skole.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Hvad vil de gå hjem og øve sig på eller gøre for at skabe flere aktive og meningsfulde fællesskaber på skolen.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Det kan både være de helt små ting og det kan være nogle lidt større ting.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Det både være hvad vil du selv gøre, eller hvad vil du gøre for klassen og også, hvis der er nogle voksne kan aktiveres og hjælpe. </a:t>
            </a:r>
          </a:p>
          <a:p>
            <a:pPr marL="171450" lvl="0" indent="-171450">
              <a:buFont typeface="Arial" panose="020B0604020202020204" pitchFamily="34" charset="0"/>
              <a:buChar char="•"/>
            </a:pPr>
            <a:r>
              <a:rPr lang="da-DK" sz="1200" kern="1200" dirty="0" smtClean="0">
                <a:solidFill>
                  <a:schemeClr val="tx1"/>
                </a:solidFill>
                <a:effectLst/>
                <a:latin typeface="+mn-lt"/>
                <a:ea typeface="+mn-ea"/>
                <a:cs typeface="+mn-cs"/>
              </a:rPr>
              <a:t>Mette og Anne går rundt og hjælper og gør det meningsfuldt for alle, hvad de kan skrive på. </a:t>
            </a:r>
            <a:endParaRPr lang="da-DK" dirty="0"/>
          </a:p>
        </p:txBody>
      </p:sp>
      <p:sp>
        <p:nvSpPr>
          <p:cNvPr id="4" name="Pladsholder til slidenummer 3"/>
          <p:cNvSpPr>
            <a:spLocks noGrp="1"/>
          </p:cNvSpPr>
          <p:nvPr>
            <p:ph type="sldNum" sz="quarter" idx="10"/>
          </p:nvPr>
        </p:nvSpPr>
        <p:spPr/>
        <p:txBody>
          <a:bodyPr/>
          <a:lstStyle/>
          <a:p>
            <a:fld id="{5C2EC49A-B700-4D81-BD15-B6F87B88E797}" type="slidenum">
              <a:rPr lang="da-DK" smtClean="0"/>
              <a:t>16</a:t>
            </a:fld>
            <a:endParaRPr lang="da-DK"/>
          </a:p>
        </p:txBody>
      </p:sp>
    </p:spTree>
    <p:extLst>
      <p:ext uri="{BB962C8B-B14F-4D97-AF65-F5344CB8AC3E}">
        <p14:creationId xmlns:p14="http://schemas.microsoft.com/office/powerpoint/2010/main" val="3045263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Samler</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op i plenum.  </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Refleksionsspørgsmål: </a:t>
            </a:r>
            <a:endParaRPr lang="da-DK" sz="1200" kern="1200" dirty="0" smtClean="0">
              <a:solidFill>
                <a:schemeClr val="tx1"/>
              </a:solidFill>
              <a:effectLst/>
              <a:latin typeface="+mn-lt"/>
              <a:ea typeface="+mn-ea"/>
              <a:cs typeface="+mn-cs"/>
            </a:endParaRPr>
          </a:p>
          <a:p>
            <a:pPr lvl="0"/>
            <a:r>
              <a:rPr lang="da-DK" sz="1200" kern="1200" dirty="0" smtClean="0">
                <a:solidFill>
                  <a:schemeClr val="tx1"/>
                </a:solidFill>
                <a:effectLst/>
                <a:latin typeface="+mn-lt"/>
                <a:ea typeface="+mn-ea"/>
                <a:cs typeface="+mn-cs"/>
              </a:rPr>
              <a:t>Hvad vil I gå hjem og arbejde med/gøre på jeres skole?</a:t>
            </a:r>
          </a:p>
          <a:p>
            <a:pPr lvl="0"/>
            <a:r>
              <a:rPr lang="da-DK" sz="1200" kern="1200" dirty="0" smtClean="0">
                <a:solidFill>
                  <a:schemeClr val="tx1"/>
                </a:solidFill>
                <a:effectLst/>
                <a:latin typeface="+mn-lt"/>
                <a:ea typeface="+mn-ea"/>
                <a:cs typeface="+mn-cs"/>
              </a:rPr>
              <a:t>Hvad tager I med herfra i dag?</a:t>
            </a:r>
          </a:p>
          <a:p>
            <a:pPr lvl="0"/>
            <a:r>
              <a:rPr lang="da-DK" sz="1200" kern="1200" dirty="0" smtClean="0">
                <a:solidFill>
                  <a:schemeClr val="tx1"/>
                </a:solidFill>
                <a:effectLst/>
                <a:latin typeface="+mn-lt"/>
                <a:ea typeface="+mn-ea"/>
                <a:cs typeface="+mn-cs"/>
              </a:rPr>
              <a:t>Hvad kunne I godt bruge mere af – eller noget helt andet?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Tak for i dag. </a:t>
            </a:r>
            <a:endParaRPr lang="da-DK" dirty="0"/>
          </a:p>
        </p:txBody>
      </p:sp>
      <p:sp>
        <p:nvSpPr>
          <p:cNvPr id="4" name="Pladsholder til slidenummer 3"/>
          <p:cNvSpPr>
            <a:spLocks noGrp="1"/>
          </p:cNvSpPr>
          <p:nvPr>
            <p:ph type="sldNum" sz="quarter" idx="10"/>
          </p:nvPr>
        </p:nvSpPr>
        <p:spPr/>
        <p:txBody>
          <a:bodyPr/>
          <a:lstStyle/>
          <a:p>
            <a:fld id="{5C2EC49A-B700-4D81-BD15-B6F87B88E797}" type="slidenum">
              <a:rPr lang="da-DK" smtClean="0"/>
              <a:t>17</a:t>
            </a:fld>
            <a:endParaRPr lang="da-DK"/>
          </a:p>
        </p:txBody>
      </p:sp>
    </p:spTree>
    <p:extLst>
      <p:ext uri="{BB962C8B-B14F-4D97-AF65-F5344CB8AC3E}">
        <p14:creationId xmlns:p14="http://schemas.microsoft.com/office/powerpoint/2010/main" val="163217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C2EC49A-B700-4D81-BD15-B6F87B88E797}" type="slidenum">
              <a:rPr lang="da-DK" smtClean="0"/>
              <a:t>18</a:t>
            </a:fld>
            <a:endParaRPr lang="da-DK"/>
          </a:p>
        </p:txBody>
      </p:sp>
    </p:spTree>
    <p:extLst>
      <p:ext uri="{BB962C8B-B14F-4D97-AF65-F5344CB8AC3E}">
        <p14:creationId xmlns:p14="http://schemas.microsoft.com/office/powerpoint/2010/main" val="16458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C2EC49A-B700-4D81-BD15-B6F87B88E797}" type="slidenum">
              <a:rPr lang="da-DK" smtClean="0"/>
              <a:t>2</a:t>
            </a:fld>
            <a:endParaRPr lang="da-DK"/>
          </a:p>
        </p:txBody>
      </p:sp>
    </p:spTree>
    <p:extLst>
      <p:ext uri="{BB962C8B-B14F-4D97-AF65-F5344CB8AC3E}">
        <p14:creationId xmlns:p14="http://schemas.microsoft.com/office/powerpoint/2010/main" val="148672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i="1" u="sng" dirty="0"/>
          </a:p>
        </p:txBody>
      </p:sp>
      <p:sp>
        <p:nvSpPr>
          <p:cNvPr id="4" name="Pladsholder til slidenummer 3"/>
          <p:cNvSpPr>
            <a:spLocks noGrp="1"/>
          </p:cNvSpPr>
          <p:nvPr>
            <p:ph type="sldNum" sz="quarter" idx="10"/>
          </p:nvPr>
        </p:nvSpPr>
        <p:spPr/>
        <p:txBody>
          <a:bodyPr/>
          <a:lstStyle/>
          <a:p>
            <a:fld id="{5C2EC49A-B700-4D81-BD15-B6F87B88E797}" type="slidenum">
              <a:rPr lang="da-DK" smtClean="0"/>
              <a:t>3</a:t>
            </a:fld>
            <a:endParaRPr lang="da-DK"/>
          </a:p>
        </p:txBody>
      </p:sp>
    </p:spTree>
    <p:extLst>
      <p:ext uri="{BB962C8B-B14F-4D97-AF65-F5344CB8AC3E}">
        <p14:creationId xmlns:p14="http://schemas.microsoft.com/office/powerpoint/2010/main" val="65459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10"/>
          </p:nvPr>
        </p:nvSpPr>
        <p:spPr/>
        <p:txBody>
          <a:bodyPr/>
          <a:lstStyle/>
          <a:p>
            <a:fld id="{5C2EC49A-B700-4D81-BD15-B6F87B88E797}" type="slidenum">
              <a:rPr lang="da-DK" smtClean="0"/>
              <a:t>4</a:t>
            </a:fld>
            <a:endParaRPr lang="da-DK"/>
          </a:p>
        </p:txBody>
      </p:sp>
    </p:spTree>
    <p:extLst>
      <p:ext uri="{BB962C8B-B14F-4D97-AF65-F5344CB8AC3E}">
        <p14:creationId xmlns:p14="http://schemas.microsoft.com/office/powerpoint/2010/main" val="353530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r>
              <a:rPr lang="da-DK" dirty="0" smtClean="0"/>
              <a:t>Det er vigtigt,</a:t>
            </a:r>
            <a:r>
              <a:rPr lang="da-DK" baseline="0" dirty="0" smtClean="0"/>
              <a:t> at forstå, hvorfor vi overhovedet skal sætte fokus på mental sundhed og trivsel hos unge – hvorfor taler vi overhovedet om 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Figuren her er fra det der hedder Den nationale Sundhedsprofil. Figuren viser, at syddanskerne fra 2010 og frem til 2021 vurderer deres mentale sundhed dårligere og dårligere (tendens). Dvs. flere og flere syddanskere har en dårlig mental sundhed.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Det er vigtigt at se på figuren ift. unge fra 16-24 år – og særligt kvinderne – der er sket en meget stor stigning i unge (både mænd og kvinder) med dårlig mental sundhed. </a:t>
            </a:r>
            <a:endParaRPr lang="da-DK" dirty="0" smtClean="0"/>
          </a:p>
          <a:p>
            <a:endParaRPr lang="da-DK" baseline="0" dirty="0" smtClean="0"/>
          </a:p>
          <a:p>
            <a:r>
              <a:rPr lang="da-DK" baseline="0" dirty="0" smtClean="0"/>
              <a:t>Hvorfor er det et problem, at så mange oplever dårlig mental sundhed? </a:t>
            </a:r>
          </a:p>
          <a:p>
            <a:pPr marL="171450" indent="-171450">
              <a:buFontTx/>
              <a:buChar char="-"/>
            </a:pPr>
            <a:r>
              <a:rPr lang="da-DK" baseline="0" dirty="0" smtClean="0"/>
              <a:t>Mental sundhed er mindst ligeså vigtigt som fysisk sundhed. </a:t>
            </a:r>
          </a:p>
          <a:p>
            <a:pPr marL="171450" indent="-171450">
              <a:buFontTx/>
              <a:buChar char="-"/>
            </a:pPr>
            <a:r>
              <a:rPr lang="da-DK" baseline="0" dirty="0" smtClean="0"/>
              <a:t>Vi bliver mentalt sunde af at gøre mentalt sunde ting (men vi skal vide, hvad de ting er – ligesom vi ved, hvad vi skal gøre for at blive fysisk sunde). </a:t>
            </a:r>
          </a:p>
          <a:p>
            <a:endParaRPr lang="da-DK" baseline="0" dirty="0" smtClean="0"/>
          </a:p>
        </p:txBody>
      </p:sp>
      <p:sp>
        <p:nvSpPr>
          <p:cNvPr id="4" name="Pladsholder til slidenummer 3"/>
          <p:cNvSpPr>
            <a:spLocks noGrp="1"/>
          </p:cNvSpPr>
          <p:nvPr>
            <p:ph type="sldNum" sz="quarter" idx="10"/>
          </p:nvPr>
        </p:nvSpPr>
        <p:spPr/>
        <p:txBody>
          <a:bodyPr/>
          <a:lstStyle/>
          <a:p>
            <a:fld id="{5C2EC49A-B700-4D81-BD15-B6F87B88E797}" type="slidenum">
              <a:rPr lang="da-DK" smtClean="0"/>
              <a:t>5</a:t>
            </a:fld>
            <a:endParaRPr lang="da-DK"/>
          </a:p>
        </p:txBody>
      </p:sp>
    </p:spTree>
    <p:extLst>
      <p:ext uri="{BB962C8B-B14F-4D97-AF65-F5344CB8AC3E}">
        <p14:creationId xmlns:p14="http://schemas.microsoft.com/office/powerpoint/2010/main" val="240489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r>
              <a:rPr lang="da-DK" dirty="0" smtClean="0"/>
              <a:t>Hvis vi skal kunne styrke</a:t>
            </a:r>
            <a:r>
              <a:rPr lang="da-DK" baseline="0" dirty="0" smtClean="0"/>
              <a:t> og hjælpe andre med at styrke deres mentale sundhed, er det vigtigt, at vi forstår, at høj mental sundhed ikke er det samme som at være glad hele tiden. Det er ikke det vi stræber efter. </a:t>
            </a:r>
          </a:p>
          <a:p>
            <a:endParaRPr lang="da-DK" dirty="0" smtClean="0"/>
          </a:p>
          <a:p>
            <a:r>
              <a:rPr lang="da-DK" dirty="0" smtClean="0"/>
              <a:t>Forestil dig i stedet,</a:t>
            </a:r>
            <a:r>
              <a:rPr lang="da-DK" baseline="0" dirty="0" smtClean="0"/>
              <a:t> at livet er som en flod. Nogle gange, dvs. i nogle perioder af dit liv, vil floden være rolig og strømmen svag. På det tidspunkt har du en høj metal sundhed. I andre perioder af dit liv vil flodens bølger være høje og strømmen stærkere – og din mentale sundhed vil være lavere. </a:t>
            </a:r>
          </a:p>
          <a:p>
            <a:endParaRPr lang="da-DK" baseline="0" dirty="0" smtClean="0"/>
          </a:p>
          <a:p>
            <a:pPr marL="171450" indent="-171450">
              <a:buFontTx/>
              <a:buChar char="-"/>
            </a:pPr>
            <a:r>
              <a:rPr lang="da-DK" baseline="0" dirty="0" smtClean="0"/>
              <a:t>Det kan fx være at strømmen bliver stærkere i fx eksamensperioder, eller hvis man oplever noget svært i livet (skilsmisse, miste nogle kære, skoleskift mm.). Men det er OK, for man ved, at strømmen igen bliver rolig. </a:t>
            </a:r>
          </a:p>
          <a:p>
            <a:pPr marL="171450" indent="-171450">
              <a:buFontTx/>
              <a:buChar char="-"/>
            </a:pPr>
            <a:r>
              <a:rPr lang="da-DK" baseline="0" dirty="0" smtClean="0"/>
              <a:t>Det er noget alle oplever – og ingen går igennem livet uden at flodens bølger bliver store og strømmen stærk i perioder. </a:t>
            </a:r>
          </a:p>
          <a:p>
            <a:pPr marL="171450" indent="-171450">
              <a:buFontTx/>
              <a:buChar char="-"/>
            </a:pPr>
            <a:r>
              <a:rPr lang="da-DK" b="1" u="sng" baseline="0" dirty="0" smtClean="0"/>
              <a:t>!!!Pointen er,</a:t>
            </a:r>
            <a:r>
              <a:rPr lang="da-DK" b="1" baseline="0" dirty="0" smtClean="0"/>
              <a:t> at vi skal kende til, hvilke svømmefødder/vinger vi kan tage på, for at vi ikke bliver taget af strømmen </a:t>
            </a:r>
            <a:r>
              <a:rPr lang="da-DK" baseline="0" dirty="0" smtClean="0"/>
              <a:t>og risikerer at drukne. </a:t>
            </a:r>
          </a:p>
          <a:p>
            <a:pPr marL="628650" lvl="1" indent="-171450">
              <a:buFontTx/>
              <a:buChar char="-"/>
            </a:pPr>
            <a:r>
              <a:rPr lang="da-DK" baseline="0" dirty="0" smtClean="0"/>
              <a:t>Svømmefødder/vinger kan være alt fra fx at huske at </a:t>
            </a:r>
          </a:p>
          <a:p>
            <a:pPr marL="1085850" lvl="2" indent="-171450">
              <a:buFontTx/>
              <a:buChar char="-"/>
            </a:pPr>
            <a:r>
              <a:rPr lang="da-DK" baseline="0" dirty="0" smtClean="0"/>
              <a:t>koble af, være sammen med venner, se en god serie, tage ud i naturen (hvad end, der holde dig oven vande) </a:t>
            </a:r>
          </a:p>
          <a:p>
            <a:pPr marL="1085850" lvl="2" indent="-171450">
              <a:buFontTx/>
              <a:buChar char="-"/>
            </a:pPr>
            <a:r>
              <a:rPr lang="da-DK" baseline="0" dirty="0" smtClean="0"/>
              <a:t>I det mere alvorlige tilfælde kan det være, at man ved, at man kan tale med sin venner/familie, sin lærer, studievejleder eller måske en psykolog/sin egen læge, hvis du pludselig oplever, at strømmen bliver så stærk, at du ikke kan hjælpe dig selv. </a:t>
            </a:r>
          </a:p>
          <a:p>
            <a:pPr marL="628650" lvl="1" indent="-171450">
              <a:buFontTx/>
              <a:buChar char="-"/>
            </a:pPr>
            <a:endParaRPr lang="da-DK" dirty="0" smtClean="0"/>
          </a:p>
          <a:p>
            <a:r>
              <a:rPr lang="da-DK" dirty="0" smtClean="0"/>
              <a:t>I løbet af livet vil vores</a:t>
            </a:r>
            <a:r>
              <a:rPr lang="da-DK" baseline="0" dirty="0" smtClean="0"/>
              <a:t> mentale sundhed gå op og ned. Præcis ligesom en flod. </a:t>
            </a:r>
            <a:endParaRPr lang="da-DK" dirty="0"/>
          </a:p>
        </p:txBody>
      </p:sp>
      <p:sp>
        <p:nvSpPr>
          <p:cNvPr id="4" name="Pladsholder til slidenummer 3"/>
          <p:cNvSpPr>
            <a:spLocks noGrp="1"/>
          </p:cNvSpPr>
          <p:nvPr>
            <p:ph type="sldNum" sz="quarter" idx="10"/>
          </p:nvPr>
        </p:nvSpPr>
        <p:spPr/>
        <p:txBody>
          <a:bodyPr/>
          <a:lstStyle/>
          <a:p>
            <a:fld id="{5C2EC49A-B700-4D81-BD15-B6F87B88E797}" type="slidenum">
              <a:rPr lang="da-DK" smtClean="0"/>
              <a:t>6</a:t>
            </a:fld>
            <a:endParaRPr lang="da-DK"/>
          </a:p>
        </p:txBody>
      </p:sp>
    </p:spTree>
    <p:extLst>
      <p:ext uri="{BB962C8B-B14F-4D97-AF65-F5344CB8AC3E}">
        <p14:creationId xmlns:p14="http://schemas.microsoft.com/office/powerpoint/2010/main" val="353384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r>
              <a:rPr lang="da-DK" dirty="0" smtClean="0"/>
              <a:t>Forskningen viser</a:t>
            </a:r>
            <a:r>
              <a:rPr lang="da-DK" baseline="0" dirty="0" smtClean="0"/>
              <a:t>, at vi kan styrke vores mental sundhed – og at det rent faktisk virker, hvis vi </a:t>
            </a:r>
          </a:p>
          <a:p>
            <a:endParaRPr lang="da-DK" baseline="0" dirty="0" smtClean="0"/>
          </a:p>
          <a:p>
            <a:r>
              <a:rPr lang="da-DK" baseline="0" dirty="0" smtClean="0"/>
              <a:t>A – gør noget aktivt </a:t>
            </a:r>
          </a:p>
          <a:p>
            <a:r>
              <a:rPr lang="da-DK" baseline="0" dirty="0" smtClean="0"/>
              <a:t>B – gør noget sammen </a:t>
            </a:r>
          </a:p>
          <a:p>
            <a:r>
              <a:rPr lang="da-DK" baseline="0" dirty="0" smtClean="0"/>
              <a:t>C– gør noget meningsfuldt (comitter sig)</a:t>
            </a:r>
          </a:p>
          <a:p>
            <a:endParaRPr lang="da-DK" baseline="0" dirty="0" smtClean="0"/>
          </a:p>
          <a:p>
            <a:pPr marL="171450" indent="-171450">
              <a:buFont typeface="Arial" panose="020B0604020202020204" pitchFamily="34" charset="0"/>
              <a:buChar char="•"/>
            </a:pPr>
            <a:r>
              <a:rPr lang="da-DK" baseline="0" dirty="0" smtClean="0"/>
              <a:t>ABC for mental sundhed er nogle principper eller en tilgang til at arbejde med mental sundhed. Den er udviklet i Australien (derfor - act, </a:t>
            </a:r>
            <a:r>
              <a:rPr lang="da-DK" baseline="0" dirty="0" err="1" smtClean="0"/>
              <a:t>belong</a:t>
            </a:r>
            <a:r>
              <a:rPr lang="da-DK" baseline="0" dirty="0" smtClean="0"/>
              <a:t>, </a:t>
            </a:r>
            <a:r>
              <a:rPr lang="da-DK" baseline="0" dirty="0" err="1" smtClean="0"/>
              <a:t>commit</a:t>
            </a:r>
            <a:r>
              <a:rPr lang="da-DK" baseline="0" dirty="0" smtClean="0"/>
              <a:t>). </a:t>
            </a:r>
          </a:p>
          <a:p>
            <a:pPr marL="171450" indent="-171450">
              <a:buFont typeface="Arial" panose="020B0604020202020204" pitchFamily="34" charset="0"/>
              <a:buChar char="•"/>
            </a:pPr>
            <a:r>
              <a:rPr lang="da-DK" baseline="0" dirty="0" smtClean="0"/>
              <a:t>ABC tager udgangspunkt i hvad vi kan gøre (</a:t>
            </a:r>
            <a:r>
              <a:rPr lang="da-DK" baseline="0" dirty="0" err="1" smtClean="0"/>
              <a:t>handing</a:t>
            </a:r>
            <a:r>
              <a:rPr lang="da-DK" baseline="0" dirty="0" smtClean="0"/>
              <a:t>) – frem for alt det vi ikke skal -  i hverdagen. </a:t>
            </a:r>
          </a:p>
          <a:p>
            <a:pPr marL="171450" indent="-171450">
              <a:buFont typeface="Arial" panose="020B0604020202020204" pitchFamily="34" charset="0"/>
              <a:buChar char="•"/>
            </a:pPr>
            <a:r>
              <a:rPr lang="da-DK" baseline="0" dirty="0" smtClean="0"/>
              <a:t>Mange af tingene ved vi alle sammen allerede – fx at vi får det godt, når vi gør noget meningsfuldt. </a:t>
            </a:r>
          </a:p>
          <a:p>
            <a:pPr marL="171450" indent="-171450">
              <a:buFont typeface="Arial" panose="020B0604020202020204" pitchFamily="34" charset="0"/>
              <a:buChar char="•"/>
            </a:pPr>
            <a:r>
              <a:rPr lang="da-DK" baseline="0" dirty="0" smtClean="0"/>
              <a:t>Men udfordringen er, at det er meget forskelligt fra person til person – og hvad vil ABC egentlig sige, når vi skal omsætte det til handlinger. </a:t>
            </a:r>
            <a:endParaRPr lang="da-DK" dirty="0"/>
          </a:p>
        </p:txBody>
      </p:sp>
      <p:sp>
        <p:nvSpPr>
          <p:cNvPr id="4" name="Pladsholder til slidenummer 3"/>
          <p:cNvSpPr>
            <a:spLocks noGrp="1"/>
          </p:cNvSpPr>
          <p:nvPr>
            <p:ph type="sldNum" sz="quarter" idx="10"/>
          </p:nvPr>
        </p:nvSpPr>
        <p:spPr/>
        <p:txBody>
          <a:bodyPr/>
          <a:lstStyle/>
          <a:p>
            <a:fld id="{5C2EC49A-B700-4D81-BD15-B6F87B88E797}" type="slidenum">
              <a:rPr lang="da-DK" smtClean="0"/>
              <a:t>7</a:t>
            </a:fld>
            <a:endParaRPr lang="da-DK"/>
          </a:p>
        </p:txBody>
      </p:sp>
    </p:spTree>
    <p:extLst>
      <p:ext uri="{BB962C8B-B14F-4D97-AF65-F5344CB8AC3E}">
        <p14:creationId xmlns:p14="http://schemas.microsoft.com/office/powerpoint/2010/main" val="65869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r>
              <a:rPr lang="da-DK" dirty="0" smtClean="0"/>
              <a:t>Det her er sådan den overordnede</a:t>
            </a:r>
            <a:r>
              <a:rPr lang="da-DK" baseline="0" dirty="0" smtClean="0"/>
              <a:t> beskrivelse af hvad A B og C betyder </a:t>
            </a:r>
          </a:p>
          <a:p>
            <a:endParaRPr lang="da-DK" baseline="0" dirty="0" smtClean="0"/>
          </a:p>
          <a:p>
            <a:r>
              <a:rPr lang="da-DK" baseline="0" dirty="0" smtClean="0"/>
              <a:t>Men hvad betyder det i virkeligheden – hvad betyder ABC, når man er ung? </a:t>
            </a:r>
          </a:p>
        </p:txBody>
      </p:sp>
      <p:sp>
        <p:nvSpPr>
          <p:cNvPr id="4" name="Pladsholder til slidenummer 3"/>
          <p:cNvSpPr>
            <a:spLocks noGrp="1"/>
          </p:cNvSpPr>
          <p:nvPr>
            <p:ph type="sldNum" sz="quarter" idx="10"/>
          </p:nvPr>
        </p:nvSpPr>
        <p:spPr/>
        <p:txBody>
          <a:bodyPr/>
          <a:lstStyle/>
          <a:p>
            <a:fld id="{5C2EC49A-B700-4D81-BD15-B6F87B88E797}" type="slidenum">
              <a:rPr lang="da-DK" smtClean="0"/>
              <a:t>8</a:t>
            </a:fld>
            <a:endParaRPr lang="da-DK"/>
          </a:p>
        </p:txBody>
      </p:sp>
    </p:spTree>
    <p:extLst>
      <p:ext uri="{BB962C8B-B14F-4D97-AF65-F5344CB8AC3E}">
        <p14:creationId xmlns:p14="http://schemas.microsoft.com/office/powerpoint/2010/main" val="352606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r>
              <a:rPr lang="da-DK" dirty="0" smtClean="0"/>
              <a:t>Abc </a:t>
            </a:r>
            <a:r>
              <a:rPr lang="da-DK" dirty="0"/>
              <a:t>kan bruges</a:t>
            </a:r>
            <a:r>
              <a:rPr lang="da-DK" baseline="0" dirty="0"/>
              <a:t> ved at I tager en snak med eleverne om hvordan I kan skrue op for abc trivsel i deres liv og på skolen.</a:t>
            </a:r>
          </a:p>
          <a:p>
            <a:endParaRPr lang="da-DK" baseline="0" dirty="0"/>
          </a:p>
        </p:txBody>
      </p:sp>
      <p:sp>
        <p:nvSpPr>
          <p:cNvPr id="4" name="Pladsholder til slidenummer 3"/>
          <p:cNvSpPr>
            <a:spLocks noGrp="1"/>
          </p:cNvSpPr>
          <p:nvPr>
            <p:ph type="sldNum" sz="quarter" idx="10"/>
          </p:nvPr>
        </p:nvSpPr>
        <p:spPr/>
        <p:txBody>
          <a:bodyPr/>
          <a:lstStyle/>
          <a:p>
            <a:pPr defTabSz="914305">
              <a:defRPr/>
            </a:pPr>
            <a:fld id="{E09CA8B7-6E91-4104-8F1F-C625D335005D}" type="slidenum">
              <a:rPr lang="da-DK">
                <a:solidFill>
                  <a:prstClr val="black"/>
                </a:solidFill>
                <a:latin typeface="Calibri" panose="020F0502020204030204"/>
              </a:rPr>
              <a:pPr defTabSz="914305">
                <a:defRPr/>
              </a:pPr>
              <a:t>9</a:t>
            </a:fld>
            <a:endParaRPr lang="da-DK">
              <a:solidFill>
                <a:prstClr val="black"/>
              </a:solidFill>
              <a:latin typeface="Calibri" panose="020F0502020204030204"/>
            </a:endParaRPr>
          </a:p>
        </p:txBody>
      </p:sp>
    </p:spTree>
    <p:extLst>
      <p:ext uri="{BB962C8B-B14F-4D97-AF65-F5344CB8AC3E}">
        <p14:creationId xmlns:p14="http://schemas.microsoft.com/office/powerpoint/2010/main" val="2585129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atin typeface="+mn-lt"/>
              </a:defRPr>
            </a:lvl1pPr>
          </a:lstStyle>
          <a:p>
            <a:r>
              <a:rPr lang="da-DK" dirty="0" smtClean="0"/>
              <a:t>Klik for at redigere i master</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smtClean="0"/>
              <a:t>Klik for at redigere i master</a:t>
            </a:r>
            <a:endParaRPr lang="da-DK" dirty="0"/>
          </a:p>
        </p:txBody>
      </p:sp>
      <p:sp>
        <p:nvSpPr>
          <p:cNvPr id="4" name="Pladsholder til dato 3"/>
          <p:cNvSpPr>
            <a:spLocks noGrp="1"/>
          </p:cNvSpPr>
          <p:nvPr>
            <p:ph type="dt" sz="half" idx="10"/>
          </p:nvPr>
        </p:nvSpPr>
        <p:spPr/>
        <p:txBody>
          <a:bodyPr/>
          <a:lstStyle/>
          <a:p>
            <a:fld id="{85501088-C4F4-4114-930A-6ACF1A373141}" type="datetimeFigureOut">
              <a:rPr lang="da-DK" smtClean="0"/>
              <a:t>02-12-2022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FA40208-B881-4381-BAFF-9E03B1F0BAC8}" type="slidenum">
              <a:rPr lang="da-DK" smtClean="0"/>
              <a:t>‹nr.›</a:t>
            </a:fld>
            <a:endParaRPr lang="da-DK"/>
          </a:p>
        </p:txBody>
      </p:sp>
      <p:sp>
        <p:nvSpPr>
          <p:cNvPr id="14" name="Ellipse 13"/>
          <p:cNvSpPr/>
          <p:nvPr userDrawn="1"/>
        </p:nvSpPr>
        <p:spPr>
          <a:xfrm>
            <a:off x="7365249" y="-1067868"/>
            <a:ext cx="2388351" cy="2429943"/>
          </a:xfrm>
          <a:prstGeom prst="ellipse">
            <a:avLst/>
          </a:prstGeom>
          <a:solidFill>
            <a:srgbClr val="13ADBD">
              <a:alpha val="49804"/>
            </a:srgbClr>
          </a:solidFill>
          <a:ln>
            <a:gradFill>
              <a:gsLst>
                <a:gs pos="0">
                  <a:schemeClr val="accent1">
                    <a:lumMod val="5000"/>
                    <a:lumOff val="95000"/>
                    <a:alpha val="4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p:cNvSpPr/>
          <p:nvPr userDrawn="1"/>
        </p:nvSpPr>
        <p:spPr>
          <a:xfrm>
            <a:off x="133350" y="4894054"/>
            <a:ext cx="1143000" cy="1081296"/>
          </a:xfrm>
          <a:prstGeom prst="ellipse">
            <a:avLst/>
          </a:prstGeom>
          <a:solidFill>
            <a:srgbClr val="1937B7">
              <a:alpha val="49804"/>
            </a:srgbClr>
          </a:solidFill>
          <a:ln>
            <a:gradFill>
              <a:gsLst>
                <a:gs pos="0">
                  <a:schemeClr val="accent1">
                    <a:lumMod val="5000"/>
                    <a:lumOff val="95000"/>
                    <a:alpha val="4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3893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5501088-C4F4-4114-930A-6ACF1A373141}" type="datetimeFigureOut">
              <a:rPr lang="da-DK" smtClean="0"/>
              <a:t>02-12-2022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FA40208-B881-4381-BAFF-9E03B1F0BAC8}" type="slidenum">
              <a:rPr lang="da-DK" smtClean="0"/>
              <a:t>‹nr.›</a:t>
            </a:fld>
            <a:endParaRPr lang="da-DK"/>
          </a:p>
        </p:txBody>
      </p:sp>
    </p:spTree>
    <p:extLst>
      <p:ext uri="{BB962C8B-B14F-4D97-AF65-F5344CB8AC3E}">
        <p14:creationId xmlns:p14="http://schemas.microsoft.com/office/powerpoint/2010/main" val="100869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5501088-C4F4-4114-930A-6ACF1A373141}" type="datetimeFigureOut">
              <a:rPr lang="da-DK" smtClean="0"/>
              <a:t>02-12-2022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FA40208-B881-4381-BAFF-9E03B1F0BAC8}" type="slidenum">
              <a:rPr lang="da-DK" smtClean="0"/>
              <a:t>‹nr.›</a:t>
            </a:fld>
            <a:endParaRPr lang="da-DK"/>
          </a:p>
        </p:txBody>
      </p:sp>
    </p:spTree>
    <p:extLst>
      <p:ext uri="{BB962C8B-B14F-4D97-AF65-F5344CB8AC3E}">
        <p14:creationId xmlns:p14="http://schemas.microsoft.com/office/powerpoint/2010/main" val="346316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 - en kolon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da-DK" noProof="0" dirty="0"/>
          </a:p>
        </p:txBody>
      </p:sp>
      <p:sp>
        <p:nvSpPr>
          <p:cNvPr id="4" name="Slide Number Placeholder 3"/>
          <p:cNvSpPr>
            <a:spLocks noGrp="1"/>
          </p:cNvSpPr>
          <p:nvPr>
            <p:ph type="sldNum" sz="quarter" idx="11"/>
          </p:nvPr>
        </p:nvSpPr>
        <p:spPr/>
        <p:txBody>
          <a:bodyPr/>
          <a:lstStyle/>
          <a:p>
            <a:fld id="{1E4993A5-71AC-4FC9-BA31-3E15C92EC108}" type="slidenum">
              <a:rPr lang="da-DK" noProof="0" smtClean="0"/>
              <a:pPr/>
              <a:t>‹nr.›</a:t>
            </a:fld>
            <a:endParaRPr lang="da-DK" noProof="0" dirty="0"/>
          </a:p>
        </p:txBody>
      </p:sp>
      <p:sp>
        <p:nvSpPr>
          <p:cNvPr id="5" name="Date Placeholder 4"/>
          <p:cNvSpPr>
            <a:spLocks noGrp="1"/>
          </p:cNvSpPr>
          <p:nvPr>
            <p:ph type="dt" sz="half" idx="12"/>
          </p:nvPr>
        </p:nvSpPr>
        <p:spPr>
          <a:xfrm>
            <a:off x="6769100" y="7173416"/>
            <a:ext cx="4796368" cy="583208"/>
          </a:xfrm>
        </p:spPr>
        <p:txBody>
          <a:bodyPr/>
          <a:lstStyle>
            <a:lvl1pPr>
              <a:defRPr>
                <a:solidFill>
                  <a:schemeClr val="bg1">
                    <a:lumMod val="75000"/>
                  </a:schemeClr>
                </a:solidFill>
              </a:defRPr>
            </a:lvl1pPr>
          </a:lstStyle>
          <a:p>
            <a:r>
              <a:rPr lang="da-DK"/>
              <a:t>Navn Navnesen</a:t>
            </a:r>
            <a:endParaRPr lang="da-DK" dirty="0"/>
          </a:p>
        </p:txBody>
      </p:sp>
      <p:sp>
        <p:nvSpPr>
          <p:cNvPr id="9" name="Underoverskrift"/>
          <p:cNvSpPr>
            <a:spLocks noGrp="1"/>
          </p:cNvSpPr>
          <p:nvPr>
            <p:ph type="body" sz="quarter" idx="14" hasCustomPrompt="1"/>
          </p:nvPr>
        </p:nvSpPr>
        <p:spPr>
          <a:xfrm>
            <a:off x="1643564" y="1520824"/>
            <a:ext cx="9921905" cy="252064"/>
          </a:xfrm>
        </p:spPr>
        <p:txBody>
          <a:bodyPr/>
          <a:lstStyle>
            <a:lvl1pPr marL="0" indent="0">
              <a:lnSpc>
                <a:spcPct val="83000"/>
              </a:lnSpc>
              <a:spcBef>
                <a:spcPts val="0"/>
              </a:spcBef>
              <a:buNone/>
              <a:defRPr sz="2000"/>
            </a:lvl1pPr>
          </a:lstStyle>
          <a:p>
            <a:pPr lvl="0"/>
            <a:r>
              <a:rPr lang="da-DK" noProof="0" dirty="0"/>
              <a:t>Klik</a:t>
            </a:r>
            <a:r>
              <a:rPr lang="en-US" dirty="0"/>
              <a:t> for at </a:t>
            </a:r>
            <a:r>
              <a:rPr lang="da-DK" noProof="0" dirty="0"/>
              <a:t>tilføje tekst</a:t>
            </a:r>
          </a:p>
        </p:txBody>
      </p:sp>
      <p:sp>
        <p:nvSpPr>
          <p:cNvPr id="7" name="Text Placeholder 6"/>
          <p:cNvSpPr>
            <a:spLocks noGrp="1"/>
          </p:cNvSpPr>
          <p:nvPr>
            <p:ph type="body" sz="quarter" idx="13" hasCustomPrompt="1"/>
          </p:nvPr>
        </p:nvSpPr>
        <p:spPr>
          <a:xfrm>
            <a:off x="1631951" y="1988840"/>
            <a:ext cx="9933517" cy="3600400"/>
          </a:xfrm>
        </p:spPr>
        <p:txBody>
          <a:bodyPr/>
          <a:lstStyle>
            <a:lvl1pPr marL="0" indent="0">
              <a:spcBef>
                <a:spcPts val="0"/>
              </a:spcBef>
              <a:buFontTx/>
              <a:buNone/>
              <a:tabLst/>
              <a:defRPr/>
            </a:lvl1pPr>
            <a:lvl2pPr marL="0" indent="0">
              <a:spcBef>
                <a:spcPts val="0"/>
              </a:spcBef>
              <a:buFontTx/>
              <a:buNone/>
              <a:defRPr sz="1600" b="1"/>
            </a:lvl2pPr>
            <a:lvl3pPr marL="324000" indent="-342000">
              <a:buClr>
                <a:srgbClr val="642882"/>
              </a:buClr>
              <a:buFont typeface="Wingdings 2" pitchFamily="18" charset="2"/>
              <a:buChar char="¾"/>
              <a:defRPr sz="1600"/>
            </a:lvl3pPr>
            <a:lvl4pPr marL="619200" indent="-316800">
              <a:spcBef>
                <a:spcPts val="300"/>
              </a:spcBef>
              <a:buClr>
                <a:srgbClr val="642882"/>
              </a:buClr>
              <a:buFont typeface="Wingdings 2" pitchFamily="18" charset="2"/>
              <a:buChar char="¾"/>
              <a:defRPr sz="1600"/>
            </a:lvl4pPr>
            <a:lvl5pPr marL="324000">
              <a:spcBef>
                <a:spcPts val="300"/>
              </a:spcBef>
              <a:defRPr sz="1600"/>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p:txBody>
      </p:sp>
      <p:sp>
        <p:nvSpPr>
          <p:cNvPr id="2" name="Title 1"/>
          <p:cNvSpPr>
            <a:spLocks noGrp="1"/>
          </p:cNvSpPr>
          <p:nvPr>
            <p:ph type="title" hasCustomPrompt="1"/>
          </p:nvPr>
        </p:nvSpPr>
        <p:spPr/>
        <p:txBody>
          <a:bodyPr/>
          <a:lstStyle>
            <a:lvl1pPr>
              <a:defRPr sz="2800" baseline="0"/>
            </a:lvl1pPr>
          </a:lstStyle>
          <a:p>
            <a:r>
              <a:rPr lang="da-DK" noProof="0" dirty="0"/>
              <a:t>Klik for at tilføje tekst</a:t>
            </a:r>
          </a:p>
        </p:txBody>
      </p:sp>
    </p:spTree>
    <p:extLst>
      <p:ext uri="{BB962C8B-B14F-4D97-AF65-F5344CB8AC3E}">
        <p14:creationId xmlns:p14="http://schemas.microsoft.com/office/powerpoint/2010/main" val="848787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 og to små bille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da-DK" dirty="0">
              <a:solidFill>
                <a:prstClr val="black"/>
              </a:solidFill>
            </a:endParaRPr>
          </a:p>
        </p:txBody>
      </p:sp>
      <p:sp>
        <p:nvSpPr>
          <p:cNvPr id="4" name="Slide Number Placeholder 3"/>
          <p:cNvSpPr>
            <a:spLocks noGrp="1"/>
          </p:cNvSpPr>
          <p:nvPr>
            <p:ph type="sldNum" sz="quarter" idx="11"/>
          </p:nvPr>
        </p:nvSpPr>
        <p:spPr/>
        <p:txBody>
          <a:bodyPr/>
          <a:lstStyle/>
          <a:p>
            <a:fld id="{1E4993A5-71AC-4FC9-BA31-3E15C92EC108}" type="slidenum">
              <a:rPr lang="da-DK" smtClean="0">
                <a:solidFill>
                  <a:prstClr val="black"/>
                </a:solidFill>
              </a:rPr>
              <a:pPr/>
              <a:t>‹nr.›</a:t>
            </a:fld>
            <a:endParaRPr lang="da-DK" dirty="0">
              <a:solidFill>
                <a:prstClr val="black"/>
              </a:solidFill>
            </a:endParaRPr>
          </a:p>
        </p:txBody>
      </p:sp>
      <p:sp>
        <p:nvSpPr>
          <p:cNvPr id="5" name="Date Placeholder 4"/>
          <p:cNvSpPr>
            <a:spLocks noGrp="1"/>
          </p:cNvSpPr>
          <p:nvPr>
            <p:ph type="dt" sz="half" idx="12"/>
          </p:nvPr>
        </p:nvSpPr>
        <p:spPr>
          <a:xfrm>
            <a:off x="6769100" y="7137412"/>
            <a:ext cx="4796368" cy="583208"/>
          </a:xfrm>
        </p:spPr>
        <p:txBody>
          <a:bodyPr/>
          <a:lstStyle>
            <a:lvl1pPr>
              <a:defRPr>
                <a:solidFill>
                  <a:schemeClr val="bg1">
                    <a:lumMod val="75000"/>
                  </a:schemeClr>
                </a:solidFill>
              </a:defRPr>
            </a:lvl1pPr>
          </a:lstStyle>
          <a:p>
            <a:r>
              <a:rPr lang="da-DK">
                <a:solidFill>
                  <a:prstClr val="white">
                    <a:lumMod val="75000"/>
                  </a:prstClr>
                </a:solidFill>
              </a:rPr>
              <a:t>Navn Navnesen</a:t>
            </a:r>
            <a:endParaRPr lang="da-DK" dirty="0">
              <a:solidFill>
                <a:prstClr val="white">
                  <a:lumMod val="75000"/>
                </a:prstClr>
              </a:solidFill>
            </a:endParaRPr>
          </a:p>
        </p:txBody>
      </p:sp>
      <p:sp>
        <p:nvSpPr>
          <p:cNvPr id="7" name="Text Placeholder 6"/>
          <p:cNvSpPr>
            <a:spLocks noGrp="1"/>
          </p:cNvSpPr>
          <p:nvPr>
            <p:ph type="body" sz="quarter" idx="13" hasCustomPrompt="1"/>
          </p:nvPr>
        </p:nvSpPr>
        <p:spPr>
          <a:xfrm>
            <a:off x="1631951" y="1484784"/>
            <a:ext cx="4560060" cy="4104456"/>
          </a:xfrm>
        </p:spPr>
        <p:txBody>
          <a:bodyPr/>
          <a:lstStyle>
            <a:lvl1pPr marL="15875" indent="0">
              <a:spcBef>
                <a:spcPts val="0"/>
              </a:spcBef>
              <a:buFontTx/>
              <a:buNone/>
              <a:tabLst/>
              <a:defRPr sz="1600"/>
            </a:lvl1pPr>
            <a:lvl2pPr marL="14400" indent="0">
              <a:spcBef>
                <a:spcPts val="0"/>
              </a:spcBef>
              <a:buFontTx/>
              <a:buNone/>
              <a:defRPr sz="1600" b="1"/>
            </a:lvl2pPr>
            <a:lvl3pPr marL="324000" indent="-342000">
              <a:buClr>
                <a:srgbClr val="642882"/>
              </a:buClr>
              <a:buFont typeface="Wingdings 2" pitchFamily="18" charset="2"/>
              <a:buChar char="¾"/>
              <a:defRPr sz="1600"/>
            </a:lvl3pPr>
            <a:lvl4pPr marL="619200" indent="-316800">
              <a:spcBef>
                <a:spcPts val="300"/>
              </a:spcBef>
              <a:buClr>
                <a:srgbClr val="642882"/>
              </a:buClr>
              <a:buFont typeface="Wingdings 2" pitchFamily="18" charset="2"/>
              <a:buChar char="¾"/>
              <a:defRPr sz="1600" baseline="0"/>
            </a:lvl4pPr>
            <a:lvl5pPr marL="324000">
              <a:spcBef>
                <a:spcPts val="300"/>
              </a:spcBef>
              <a:defRPr sz="1600"/>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p:txBody>
      </p:sp>
      <p:sp>
        <p:nvSpPr>
          <p:cNvPr id="8" name="Picture Placeholder 7"/>
          <p:cNvSpPr>
            <a:spLocks noGrp="1"/>
          </p:cNvSpPr>
          <p:nvPr>
            <p:ph type="pic" sz="quarter" idx="16"/>
          </p:nvPr>
        </p:nvSpPr>
        <p:spPr>
          <a:xfrm>
            <a:off x="6769100" y="571505"/>
            <a:ext cx="5420784" cy="2353440"/>
          </a:xfrm>
        </p:spPr>
        <p:txBody>
          <a:bodyPr/>
          <a:lstStyle/>
          <a:p>
            <a:r>
              <a:rPr lang="da-DK"/>
              <a:t>Klik på ikonet for at tilføje et billede</a:t>
            </a:r>
            <a:endParaRPr lang="da-DK" dirty="0"/>
          </a:p>
        </p:txBody>
      </p:sp>
      <p:sp>
        <p:nvSpPr>
          <p:cNvPr id="2" name="Title 1"/>
          <p:cNvSpPr>
            <a:spLocks noGrp="1"/>
          </p:cNvSpPr>
          <p:nvPr>
            <p:ph type="title" hasCustomPrompt="1"/>
          </p:nvPr>
        </p:nvSpPr>
        <p:spPr>
          <a:xfrm>
            <a:off x="1631951" y="571506"/>
            <a:ext cx="4560060" cy="466353"/>
          </a:xfrm>
        </p:spPr>
        <p:txBody>
          <a:bodyPr/>
          <a:lstStyle>
            <a:lvl1pPr>
              <a:defRPr/>
            </a:lvl1pPr>
          </a:lstStyle>
          <a:p>
            <a:r>
              <a:rPr lang="da-DK" noProof="0" dirty="0"/>
              <a:t>Klik for at tilføje tekst</a:t>
            </a:r>
          </a:p>
        </p:txBody>
      </p:sp>
      <p:sp>
        <p:nvSpPr>
          <p:cNvPr id="9" name="Picture Placeholder 7"/>
          <p:cNvSpPr>
            <a:spLocks noGrp="1"/>
          </p:cNvSpPr>
          <p:nvPr>
            <p:ph type="pic" sz="quarter" idx="17"/>
          </p:nvPr>
        </p:nvSpPr>
        <p:spPr>
          <a:xfrm>
            <a:off x="6798005" y="3284984"/>
            <a:ext cx="5420784" cy="2304256"/>
          </a:xfrm>
        </p:spPr>
        <p:txBody>
          <a:bodyPr/>
          <a:lstStyle/>
          <a:p>
            <a:r>
              <a:rPr lang="da-DK"/>
              <a:t>Klik på ikonet for at tilføje et billede</a:t>
            </a:r>
            <a:endParaRPr lang="da-DK" dirty="0"/>
          </a:p>
        </p:txBody>
      </p:sp>
    </p:spTree>
    <p:extLst>
      <p:ext uri="{BB962C8B-B14F-4D97-AF65-F5344CB8AC3E}">
        <p14:creationId xmlns:p14="http://schemas.microsoft.com/office/powerpoint/2010/main" val="383247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atin typeface="+mn-lt"/>
              </a:defRPr>
            </a:lvl1pPr>
          </a:lstStyle>
          <a:p>
            <a:r>
              <a:rPr lang="da-DK" dirty="0" smtClean="0"/>
              <a:t>Klik for at redigere i master</a:t>
            </a:r>
            <a:endParaRPr lang="da-DK" dirty="0"/>
          </a:p>
        </p:txBody>
      </p:sp>
      <p:sp>
        <p:nvSpPr>
          <p:cNvPr id="3" name="Pladsholder til indhold 2"/>
          <p:cNvSpPr>
            <a:spLocks noGrp="1"/>
          </p:cNvSpPr>
          <p:nvPr>
            <p:ph idx="1"/>
          </p:nvPr>
        </p:nvSpPr>
        <p:spPr/>
        <p:txBody>
          <a:bodyPr/>
          <a:lstStyle>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85501088-C4F4-4114-930A-6ACF1A373141}" type="datetimeFigureOut">
              <a:rPr lang="da-DK" smtClean="0"/>
              <a:t>02-12-2022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FA40208-B881-4381-BAFF-9E03B1F0BAC8}" type="slidenum">
              <a:rPr lang="da-DK" smtClean="0"/>
              <a:t>‹nr.›</a:t>
            </a:fld>
            <a:endParaRPr lang="da-DK"/>
          </a:p>
        </p:txBody>
      </p:sp>
    </p:spTree>
    <p:extLst>
      <p:ext uri="{BB962C8B-B14F-4D97-AF65-F5344CB8AC3E}">
        <p14:creationId xmlns:p14="http://schemas.microsoft.com/office/powerpoint/2010/main" val="376175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dirty="0" smtClean="0"/>
              <a:t>Klik for at redigere i master</a:t>
            </a:r>
            <a:endParaRPr lang="da-DK" dirty="0"/>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85501088-C4F4-4114-930A-6ACF1A373141}" type="datetimeFigureOut">
              <a:rPr lang="da-DK" smtClean="0"/>
              <a:t>02-12-2022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FA40208-B881-4381-BAFF-9E03B1F0BAC8}" type="slidenum">
              <a:rPr lang="da-DK" smtClean="0"/>
              <a:t>‹nr.›</a:t>
            </a:fld>
            <a:endParaRPr lang="da-DK"/>
          </a:p>
        </p:txBody>
      </p:sp>
    </p:spTree>
    <p:extLst>
      <p:ext uri="{BB962C8B-B14F-4D97-AF65-F5344CB8AC3E}">
        <p14:creationId xmlns:p14="http://schemas.microsoft.com/office/powerpoint/2010/main" val="229834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85501088-C4F4-4114-930A-6ACF1A373141}" type="datetimeFigureOut">
              <a:rPr lang="da-DK" smtClean="0"/>
              <a:t>02-12-2022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1FA40208-B881-4381-BAFF-9E03B1F0BAC8}" type="slidenum">
              <a:rPr lang="da-DK" smtClean="0"/>
              <a:t>‹nr.›</a:t>
            </a:fld>
            <a:endParaRPr lang="da-DK"/>
          </a:p>
        </p:txBody>
      </p:sp>
    </p:spTree>
    <p:extLst>
      <p:ext uri="{BB962C8B-B14F-4D97-AF65-F5344CB8AC3E}">
        <p14:creationId xmlns:p14="http://schemas.microsoft.com/office/powerpoint/2010/main" val="1779079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85501088-C4F4-4114-930A-6ACF1A373141}" type="datetimeFigureOut">
              <a:rPr lang="da-DK" smtClean="0"/>
              <a:t>02-12-2022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1FA40208-B881-4381-BAFF-9E03B1F0BAC8}" type="slidenum">
              <a:rPr lang="da-DK" smtClean="0"/>
              <a:t>‹nr.›</a:t>
            </a:fld>
            <a:endParaRPr lang="da-DK"/>
          </a:p>
        </p:txBody>
      </p:sp>
    </p:spTree>
    <p:extLst>
      <p:ext uri="{BB962C8B-B14F-4D97-AF65-F5344CB8AC3E}">
        <p14:creationId xmlns:p14="http://schemas.microsoft.com/office/powerpoint/2010/main" val="38531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85501088-C4F4-4114-930A-6ACF1A373141}" type="datetimeFigureOut">
              <a:rPr lang="da-DK" smtClean="0"/>
              <a:t>02-12-2022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1FA40208-B881-4381-BAFF-9E03B1F0BAC8}" type="slidenum">
              <a:rPr lang="da-DK" smtClean="0"/>
              <a:t>‹nr.›</a:t>
            </a:fld>
            <a:endParaRPr lang="da-DK"/>
          </a:p>
        </p:txBody>
      </p:sp>
    </p:spTree>
    <p:extLst>
      <p:ext uri="{BB962C8B-B14F-4D97-AF65-F5344CB8AC3E}">
        <p14:creationId xmlns:p14="http://schemas.microsoft.com/office/powerpoint/2010/main" val="263129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5501088-C4F4-4114-930A-6ACF1A373141}" type="datetimeFigureOut">
              <a:rPr lang="da-DK" smtClean="0"/>
              <a:t>02-12-2022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1FA40208-B881-4381-BAFF-9E03B1F0BAC8}" type="slidenum">
              <a:rPr lang="da-DK" smtClean="0"/>
              <a:t>‹nr.›</a:t>
            </a:fld>
            <a:endParaRPr lang="da-DK"/>
          </a:p>
        </p:txBody>
      </p:sp>
    </p:spTree>
    <p:extLst>
      <p:ext uri="{BB962C8B-B14F-4D97-AF65-F5344CB8AC3E}">
        <p14:creationId xmlns:p14="http://schemas.microsoft.com/office/powerpoint/2010/main" val="361444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85501088-C4F4-4114-930A-6ACF1A373141}" type="datetimeFigureOut">
              <a:rPr lang="da-DK" smtClean="0"/>
              <a:t>02-12-2022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1FA40208-B881-4381-BAFF-9E03B1F0BAC8}" type="slidenum">
              <a:rPr lang="da-DK" smtClean="0"/>
              <a:t>‹nr.›</a:t>
            </a:fld>
            <a:endParaRPr lang="da-DK"/>
          </a:p>
        </p:txBody>
      </p:sp>
    </p:spTree>
    <p:extLst>
      <p:ext uri="{BB962C8B-B14F-4D97-AF65-F5344CB8AC3E}">
        <p14:creationId xmlns:p14="http://schemas.microsoft.com/office/powerpoint/2010/main" val="17192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85501088-C4F4-4114-930A-6ACF1A373141}" type="datetimeFigureOut">
              <a:rPr lang="da-DK" smtClean="0"/>
              <a:t>02-12-2022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1FA40208-B881-4381-BAFF-9E03B1F0BAC8}" type="slidenum">
              <a:rPr lang="da-DK" smtClean="0"/>
              <a:t>‹nr.›</a:t>
            </a:fld>
            <a:endParaRPr lang="da-DK"/>
          </a:p>
        </p:txBody>
      </p:sp>
    </p:spTree>
    <p:extLst>
      <p:ext uri="{BB962C8B-B14F-4D97-AF65-F5344CB8AC3E}">
        <p14:creationId xmlns:p14="http://schemas.microsoft.com/office/powerpoint/2010/main" val="50145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01088-C4F4-4114-930A-6ACF1A373141}" type="datetimeFigureOut">
              <a:rPr lang="da-DK" smtClean="0"/>
              <a:t>02-12-2022</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40208-B881-4381-BAFF-9E03B1F0BAC8}" type="slidenum">
              <a:rPr lang="da-DK" smtClean="0"/>
              <a:t>‹nr.›</a:t>
            </a:fld>
            <a:endParaRPr lang="da-DK"/>
          </a:p>
        </p:txBody>
      </p:sp>
      <p:pic>
        <p:nvPicPr>
          <p:cNvPr id="7" name="Billed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733" y="47229"/>
            <a:ext cx="1905000" cy="456406"/>
          </a:xfrm>
          <a:prstGeom prst="rect">
            <a:avLst/>
          </a:prstGeom>
        </p:spPr>
      </p:pic>
      <p:pic>
        <p:nvPicPr>
          <p:cNvPr id="8" name="Billed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787547" y="72826"/>
            <a:ext cx="1336720" cy="584597"/>
          </a:xfrm>
          <a:prstGeom prst="rect">
            <a:avLst/>
          </a:prstGeom>
        </p:spPr>
      </p:pic>
      <p:sp>
        <p:nvSpPr>
          <p:cNvPr id="12" name="Ellipse 11"/>
          <p:cNvSpPr/>
          <p:nvPr userDrawn="1"/>
        </p:nvSpPr>
        <p:spPr>
          <a:xfrm>
            <a:off x="9725025" y="4587038"/>
            <a:ext cx="3048000" cy="2975811"/>
          </a:xfrm>
          <a:prstGeom prst="ellipse">
            <a:avLst/>
          </a:prstGeom>
          <a:solidFill>
            <a:srgbClr val="7030A0">
              <a:alpha val="50000"/>
            </a:srgbClr>
          </a:solidFill>
          <a:ln>
            <a:gradFill>
              <a:gsLst>
                <a:gs pos="0">
                  <a:schemeClr val="accent1">
                    <a:lumMod val="5000"/>
                    <a:lumOff val="95000"/>
                    <a:alpha val="4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1728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uckingflink.dk/aktiviteter/fucking-flinkeskole-undervisningsmaterial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hyperlink" Target="http://www.google.dk/url?sa=i&amp;rct=j&amp;q=&amp;esrc=s&amp;source=images&amp;cd=&amp;cad=rja&amp;uact=8&amp;ved=0ahUKEwiv-q6-67_JAhWJiSwKHTCKAG4QjRwIBw&amp;url=http://radioals.dk/sejrsraekke-fortsaetter-for-egen/&amp;psig=AFQjCNFPTUwowtJ7G_Jwo5rmfC-fcQ2H6Q&amp;ust=1449237167941338" TargetMode="External"/><Relationship Id="rId12"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hyperlink" Target="http://www.google.dk/url?sa=i&amp;rct=j&amp;q=&amp;esrc=s&amp;source=images&amp;cd=&amp;cad=rja&amp;uact=8&amp;ved=0CAcQjRxqFQoTCJqX177t0McCFUIXLAod2LkKvQ&amp;url=http://www.lets-party.in/&amp;ei=c_3iVdqRB8KusAHY86roCw&amp;psig=AFQjCNEYBLho81VgfPr93nl4fUj2Sq3ekg&amp;ust=1441025765902301" TargetMode="External"/><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s://www.google.dk/url?sa=i&amp;rct=j&amp;q=&amp;esrc=s&amp;source=images&amp;cd=&amp;cad=rja&amp;uact=8&amp;ved=0ahUKEwjgopmM6r_JAhUCWCwKHVXfAlsQjRwIBw&amp;url=https://www.dr.dk/tv/se/det-vilde-ungdomsliv/det-vilde-ungdomsliv-1-6&amp;bvm=bv.108538919,d.bGg&amp;psig=AFQjCNHpzYWx0BZNSmS1knxhOoufuYK-Gg&amp;ust=1449236763085844" TargetMode="External"/><Relationship Id="rId9" Type="http://schemas.openxmlformats.org/officeDocument/2006/relationships/hyperlink" Target="http://www.google.dk/url?sa=i&amp;rct=j&amp;q=&amp;esrc=s&amp;source=images&amp;cd=&amp;cad=rja&amp;uact=8&amp;ved=0ahUKEwiOj6Lbhr7JAhUFvHIKHVUsD1oQjRwIBw&amp;url=http://www.danskfaget.dk/udskoling/sprog/saetninger/helsaetninger-og-ledsaetninger/&amp;bvm=bv.108538919,d.bGg&amp;psig=AFQjCNHajNAHcZcN24eYRGKbzD1ZTcofZw&amp;ust=144917570444059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a-DK" dirty="0" smtClean="0"/>
              <a:t/>
            </a:r>
            <a:br>
              <a:rPr lang="da-DK" dirty="0" smtClean="0"/>
            </a:br>
            <a:r>
              <a:rPr lang="da-DK" dirty="0" smtClean="0"/>
              <a:t>Velkommen til ABC-workshop for unge</a:t>
            </a:r>
            <a:endParaRPr lang="da-DK" dirty="0"/>
          </a:p>
        </p:txBody>
      </p:sp>
      <p:sp>
        <p:nvSpPr>
          <p:cNvPr id="4" name="Undertitel 3"/>
          <p:cNvSpPr>
            <a:spLocks noGrp="1"/>
          </p:cNvSpPr>
          <p:nvPr>
            <p:ph type="subTitle" idx="1"/>
          </p:nvPr>
        </p:nvSpPr>
        <p:spPr/>
        <p:txBody>
          <a:bodyPr/>
          <a:lstStyle/>
          <a:p>
            <a:r>
              <a:rPr lang="da-DK" dirty="0" smtClean="0">
                <a:latin typeface="+mn-lt"/>
              </a:rPr>
              <a:t>Kickoff på ABC for mental sundhed på ungdomsuddannelser</a:t>
            </a:r>
            <a:endParaRPr lang="da-DK" dirty="0">
              <a:latin typeface="+mn-lt"/>
            </a:endParaRPr>
          </a:p>
        </p:txBody>
      </p:sp>
      <p:pic>
        <p:nvPicPr>
          <p:cNvPr id="3" name="Billede 2" title="Region Syddanmark logo"/>
          <p:cNvPicPr>
            <a:picLocks noChangeAspect="1"/>
          </p:cNvPicPr>
          <p:nvPr/>
        </p:nvPicPr>
        <p:blipFill>
          <a:blip r:embed="rId3"/>
          <a:stretch>
            <a:fillRect/>
          </a:stretch>
        </p:blipFill>
        <p:spPr>
          <a:xfrm>
            <a:off x="10449352" y="63225"/>
            <a:ext cx="1685925" cy="866775"/>
          </a:xfrm>
          <a:prstGeom prst="rect">
            <a:avLst/>
          </a:prstGeom>
        </p:spPr>
      </p:pic>
    </p:spTree>
    <p:extLst>
      <p:ext uri="{BB962C8B-B14F-4D97-AF65-F5344CB8AC3E}">
        <p14:creationId xmlns:p14="http://schemas.microsoft.com/office/powerpoint/2010/main" val="695231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title="figu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883" y="496612"/>
            <a:ext cx="3932091" cy="2779813"/>
          </a:xfrm>
          <a:prstGeom prst="rect">
            <a:avLst/>
          </a:prstGeom>
        </p:spPr>
      </p:pic>
      <p:sp>
        <p:nvSpPr>
          <p:cNvPr id="3" name="Rektangel 2"/>
          <p:cNvSpPr/>
          <p:nvPr/>
        </p:nvSpPr>
        <p:spPr>
          <a:xfrm>
            <a:off x="5501811" y="1409836"/>
            <a:ext cx="5009705" cy="698268"/>
          </a:xfrm>
          <a:prstGeom prst="rect">
            <a:avLst/>
          </a:prstGeom>
        </p:spPr>
        <p:txBody>
          <a:bodyPr wrap="none">
            <a:spAutoFit/>
          </a:bodyPr>
          <a:lstStyle/>
          <a:p>
            <a:pPr lvl="0">
              <a:lnSpc>
                <a:spcPct val="120000"/>
              </a:lnSpc>
            </a:pPr>
            <a:r>
              <a:rPr lang="da-DK" sz="3600" b="1" dirty="0">
                <a:solidFill>
                  <a:schemeClr val="accent1">
                    <a:lumMod val="75000"/>
                  </a:schemeClr>
                </a:solidFill>
                <a:latin typeface="K2D" panose="00000500000000000000" pitchFamily="2" charset="-34"/>
                <a:cs typeface="K2D" panose="00000500000000000000" pitchFamily="2" charset="-34"/>
              </a:rPr>
              <a:t>B - Gør noget sammen </a:t>
            </a:r>
          </a:p>
        </p:txBody>
      </p:sp>
      <p:sp>
        <p:nvSpPr>
          <p:cNvPr id="11" name="Pladsholder til tekst 10"/>
          <p:cNvSpPr>
            <a:spLocks noGrp="1"/>
          </p:cNvSpPr>
          <p:nvPr>
            <p:ph type="body" sz="quarter" idx="14"/>
          </p:nvPr>
        </p:nvSpPr>
        <p:spPr/>
        <p:txBody>
          <a:bodyPr>
            <a:normAutofit fontScale="77500" lnSpcReduction="20000"/>
          </a:bodyPr>
          <a:lstStyle/>
          <a:p>
            <a:endParaRPr lang="da-DK"/>
          </a:p>
        </p:txBody>
      </p:sp>
      <p:sp>
        <p:nvSpPr>
          <p:cNvPr id="6" name="Pladsholder til tekst 5"/>
          <p:cNvSpPr>
            <a:spLocks noGrp="1"/>
          </p:cNvSpPr>
          <p:nvPr>
            <p:ph type="body" sz="quarter" idx="13"/>
          </p:nvPr>
        </p:nvSpPr>
        <p:spPr>
          <a:xfrm>
            <a:off x="1631952" y="2698928"/>
            <a:ext cx="9933517" cy="3600400"/>
          </a:xfrm>
        </p:spPr>
        <p:txBody>
          <a:bodyPr>
            <a:normAutofit fontScale="92500"/>
          </a:bodyPr>
          <a:lstStyle/>
          <a:p>
            <a:pPr marL="0">
              <a:lnSpc>
                <a:spcPct val="150000"/>
              </a:lnSpc>
            </a:pPr>
            <a:r>
              <a:rPr lang="da-DK" sz="2800" b="1" dirty="0" smtClean="0">
                <a:cs typeface="Arial" panose="020B0604020202020204" pitchFamily="34" charset="0"/>
              </a:rPr>
              <a:t>”</a:t>
            </a:r>
            <a:r>
              <a:rPr lang="da-DK" sz="2800" b="1" i="1" dirty="0" smtClean="0">
                <a:cs typeface="Arial" panose="020B0604020202020204" pitchFamily="34" charset="0"/>
              </a:rPr>
              <a:t>Mange har aldrig oplevet at være en del af et fællesskab, så virker (B) helt uopnåelig. I stedet for fokus på, at åbne sit fællesskab for andre.” </a:t>
            </a:r>
          </a:p>
          <a:p>
            <a:pPr marL="0">
              <a:lnSpc>
                <a:spcPct val="150000"/>
              </a:lnSpc>
            </a:pPr>
            <a:r>
              <a:rPr lang="da-DK" sz="2800" b="1" i="1" dirty="0" smtClean="0">
                <a:cs typeface="Arial" panose="020B0604020202020204" pitchFamily="34" charset="0"/>
              </a:rPr>
              <a:t>”Hvordan inviterer vi ham der altid er udenfor, med til frokost; og gør det til noget cool? ”</a:t>
            </a:r>
          </a:p>
          <a:p>
            <a:pPr marL="0">
              <a:lnSpc>
                <a:spcPct val="150000"/>
              </a:lnSpc>
            </a:pPr>
            <a:r>
              <a:rPr lang="da-DK" sz="2800" b="1" i="1" dirty="0" smtClean="0">
                <a:cs typeface="Arial" panose="020B0604020202020204" pitchFamily="34" charset="0"/>
              </a:rPr>
              <a:t>”Hvordan tager vi imod de nye?” </a:t>
            </a:r>
          </a:p>
          <a:p>
            <a:pPr marL="0">
              <a:lnSpc>
                <a:spcPct val="120000"/>
              </a:lnSpc>
            </a:pPr>
            <a:endParaRPr lang="da-DK" sz="2800" b="1" dirty="0" smtClean="0">
              <a:cs typeface="Arial" panose="020B0604020202020204" pitchFamily="34" charset="0"/>
            </a:endParaRPr>
          </a:p>
          <a:p>
            <a:pPr marL="0" lvl="0">
              <a:lnSpc>
                <a:spcPct val="120000"/>
              </a:lnSpc>
            </a:pPr>
            <a:endParaRPr lang="da-DK" sz="2800" b="1" dirty="0" smtClean="0">
              <a:cs typeface="Arial" panose="020B0604020202020204" pitchFamily="34" charset="0"/>
            </a:endParaRPr>
          </a:p>
          <a:p>
            <a:endParaRPr lang="da-DK" dirty="0"/>
          </a:p>
        </p:txBody>
      </p:sp>
      <p:sp>
        <p:nvSpPr>
          <p:cNvPr id="10" name="Titel 9"/>
          <p:cNvSpPr>
            <a:spLocks noGrp="1"/>
          </p:cNvSpPr>
          <p:nvPr>
            <p:ph type="title"/>
          </p:nvPr>
        </p:nvSpPr>
        <p:spPr/>
        <p:txBody>
          <a:bodyPr/>
          <a:lstStyle/>
          <a:p>
            <a:r>
              <a:rPr lang="da-DK" dirty="0" smtClean="0"/>
              <a:t> </a:t>
            </a:r>
            <a:endParaRPr lang="da-DK" dirty="0"/>
          </a:p>
        </p:txBody>
      </p:sp>
      <p:pic>
        <p:nvPicPr>
          <p:cNvPr id="5" name="Billede 4" title="Region Syddanmark logo"/>
          <p:cNvPicPr>
            <a:picLocks noChangeAspect="1"/>
          </p:cNvPicPr>
          <p:nvPr/>
        </p:nvPicPr>
        <p:blipFill>
          <a:blip r:embed="rId4"/>
          <a:stretch>
            <a:fillRect/>
          </a:stretch>
        </p:blipFill>
        <p:spPr>
          <a:xfrm>
            <a:off x="10449352" y="63225"/>
            <a:ext cx="1685925" cy="866775"/>
          </a:xfrm>
          <a:prstGeom prst="rect">
            <a:avLst/>
          </a:prstGeom>
        </p:spPr>
      </p:pic>
    </p:spTree>
    <p:extLst>
      <p:ext uri="{BB962C8B-B14F-4D97-AF65-F5344CB8AC3E}">
        <p14:creationId xmlns:p14="http://schemas.microsoft.com/office/powerpoint/2010/main" val="171091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title="figu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055" y="574440"/>
            <a:ext cx="2522196" cy="1783080"/>
          </a:xfrm>
          <a:prstGeom prst="rect">
            <a:avLst/>
          </a:prstGeom>
        </p:spPr>
      </p:pic>
      <p:sp>
        <p:nvSpPr>
          <p:cNvPr id="4" name="Rektangel 3"/>
          <p:cNvSpPr/>
          <p:nvPr/>
        </p:nvSpPr>
        <p:spPr>
          <a:xfrm>
            <a:off x="4291913" y="796097"/>
            <a:ext cx="5368777" cy="757130"/>
          </a:xfrm>
          <a:prstGeom prst="rect">
            <a:avLst/>
          </a:prstGeom>
        </p:spPr>
        <p:txBody>
          <a:bodyPr wrap="none">
            <a:spAutoFit/>
          </a:bodyPr>
          <a:lstStyle/>
          <a:p>
            <a:pPr lvl="0" algn="ctr">
              <a:lnSpc>
                <a:spcPct val="120000"/>
              </a:lnSpc>
            </a:pPr>
            <a:r>
              <a:rPr lang="da-DK" sz="3600" b="1" dirty="0">
                <a:solidFill>
                  <a:srgbClr val="20B3D6"/>
                </a:solidFill>
                <a:latin typeface="K2D" panose="00000500000000000000" pitchFamily="2" charset="-34"/>
                <a:cs typeface="K2D" panose="00000500000000000000" pitchFamily="2" charset="-34"/>
              </a:rPr>
              <a:t> </a:t>
            </a:r>
            <a:r>
              <a:rPr lang="da-DK" sz="3600" b="1" dirty="0">
                <a:solidFill>
                  <a:schemeClr val="accent6">
                    <a:lumMod val="50000"/>
                  </a:schemeClr>
                </a:solidFill>
                <a:latin typeface="K2D" panose="00000500000000000000" pitchFamily="2" charset="-34"/>
                <a:cs typeface="K2D" panose="00000500000000000000" pitchFamily="2" charset="-34"/>
              </a:rPr>
              <a:t>Gør noget meningsfuldt</a:t>
            </a:r>
          </a:p>
        </p:txBody>
      </p:sp>
      <p:sp>
        <p:nvSpPr>
          <p:cNvPr id="7" name="Pladsholder til tekst 6"/>
          <p:cNvSpPr>
            <a:spLocks noGrp="1"/>
          </p:cNvSpPr>
          <p:nvPr>
            <p:ph type="body" sz="quarter" idx="14"/>
          </p:nvPr>
        </p:nvSpPr>
        <p:spPr/>
        <p:txBody>
          <a:bodyPr>
            <a:normAutofit fontScale="77500" lnSpcReduction="20000"/>
          </a:bodyPr>
          <a:lstStyle/>
          <a:p>
            <a:endParaRPr lang="da-DK"/>
          </a:p>
        </p:txBody>
      </p:sp>
      <p:sp>
        <p:nvSpPr>
          <p:cNvPr id="2" name="Pladsholder til tekst 1"/>
          <p:cNvSpPr>
            <a:spLocks noGrp="1"/>
          </p:cNvSpPr>
          <p:nvPr>
            <p:ph type="body" sz="quarter" idx="13"/>
          </p:nvPr>
        </p:nvSpPr>
        <p:spPr>
          <a:xfrm>
            <a:off x="1627948" y="1598727"/>
            <a:ext cx="9933517" cy="3600400"/>
          </a:xfrm>
        </p:spPr>
        <p:txBody>
          <a:bodyPr>
            <a:noAutofit/>
          </a:bodyPr>
          <a:lstStyle/>
          <a:p>
            <a:pPr marL="0" lvl="0">
              <a:lnSpc>
                <a:spcPct val="120000"/>
              </a:lnSpc>
            </a:pPr>
            <a:endParaRPr lang="da-DK" sz="1800" dirty="0">
              <a:solidFill>
                <a:srgbClr val="20B3D6"/>
              </a:solidFill>
              <a:cs typeface="Arial" panose="020B0604020202020204" pitchFamily="34" charset="0"/>
            </a:endParaRPr>
          </a:p>
          <a:p>
            <a:pPr>
              <a:lnSpc>
                <a:spcPct val="150000"/>
              </a:lnSpc>
              <a:buClr>
                <a:schemeClr val="tx2"/>
              </a:buClr>
            </a:pPr>
            <a:r>
              <a:rPr lang="da-DK" sz="2400" b="1" i="1" dirty="0"/>
              <a:t>”Lær at acceptere det </a:t>
            </a:r>
            <a:r>
              <a:rPr lang="da-DK" sz="2400" b="1" i="1" dirty="0" err="1"/>
              <a:t>uperfekte</a:t>
            </a:r>
            <a:r>
              <a:rPr lang="da-DK" sz="2400" b="1" i="1" dirty="0"/>
              <a:t>. Vi laver alle sammen fejl hele tiden.  Det er en illusion at jage det perfekte, fx på SOME.”</a:t>
            </a:r>
          </a:p>
          <a:p>
            <a:pPr>
              <a:lnSpc>
                <a:spcPct val="150000"/>
              </a:lnSpc>
              <a:buClr>
                <a:schemeClr val="tx2"/>
              </a:buClr>
            </a:pPr>
            <a:r>
              <a:rPr lang="da-DK" sz="2400" b="1" i="1" dirty="0"/>
              <a:t>”Fejlfantastisk – hvad kan vi lære af det?”</a:t>
            </a:r>
          </a:p>
          <a:p>
            <a:pPr>
              <a:lnSpc>
                <a:spcPct val="150000"/>
              </a:lnSpc>
              <a:buClr>
                <a:schemeClr val="tx2"/>
              </a:buClr>
            </a:pPr>
            <a:r>
              <a:rPr lang="da-DK" sz="2400" b="1" i="1" dirty="0">
                <a:cs typeface="Arial" panose="020B0604020202020204" pitchFamily="34" charset="0"/>
              </a:rPr>
              <a:t>”Når du hjælper andre, bliver DE glade, og DU kommer selv i bedre humør!” </a:t>
            </a:r>
          </a:p>
          <a:p>
            <a:pPr>
              <a:lnSpc>
                <a:spcPct val="150000"/>
              </a:lnSpc>
              <a:buClr>
                <a:schemeClr val="tx2"/>
              </a:buClr>
            </a:pPr>
            <a:r>
              <a:rPr lang="da-DK" sz="2400" b="1" i="1" dirty="0"/>
              <a:t>”Meningsfuldhed er individuelt – vær nysgerrig på hvad der giver mening for andre”. </a:t>
            </a:r>
          </a:p>
          <a:p>
            <a:pPr>
              <a:lnSpc>
                <a:spcPct val="150000"/>
              </a:lnSpc>
              <a:buClr>
                <a:schemeClr val="tx2"/>
              </a:buClr>
            </a:pPr>
            <a:r>
              <a:rPr lang="da-DK" sz="2400" b="1" i="1" dirty="0"/>
              <a:t>”Skal vi hele tiden gøre noget godt for andre. Måske er det </a:t>
            </a:r>
            <a:r>
              <a:rPr lang="da-DK" sz="2400" b="1" i="1" dirty="0" err="1"/>
              <a:t>osse</a:t>
            </a:r>
            <a:r>
              <a:rPr lang="da-DK" sz="2400" b="1" i="1" dirty="0"/>
              <a:t> meningsfuldt at bare acceptere, at man ikke kan gøre så meget”</a:t>
            </a:r>
          </a:p>
          <a:p>
            <a:pPr>
              <a:lnSpc>
                <a:spcPct val="150000"/>
              </a:lnSpc>
              <a:buClr>
                <a:schemeClr val="tx2"/>
              </a:buClr>
            </a:pPr>
            <a:r>
              <a:rPr lang="da-DK" sz="2400" b="1" i="1" dirty="0"/>
              <a:t>”At snakke med nogen der gider lytter til mig”</a:t>
            </a:r>
          </a:p>
          <a:p>
            <a:pPr marL="301625" indent="-285750">
              <a:buClr>
                <a:schemeClr val="tx2"/>
              </a:buClr>
              <a:buFont typeface="Wingdings" panose="05000000000000000000" pitchFamily="2" charset="2"/>
              <a:buChar char="§"/>
            </a:pPr>
            <a:endParaRPr lang="da-DK" sz="2800" dirty="0"/>
          </a:p>
          <a:p>
            <a:pPr>
              <a:buClr>
                <a:schemeClr val="tx2"/>
              </a:buClr>
            </a:pPr>
            <a:endParaRPr lang="da-DK" sz="2800" dirty="0"/>
          </a:p>
          <a:p>
            <a:pPr>
              <a:buClr>
                <a:schemeClr val="tx2"/>
              </a:buClr>
            </a:pPr>
            <a:endParaRPr lang="da-DK" sz="2800" b="1" dirty="0"/>
          </a:p>
          <a:p>
            <a:pPr marL="301625" indent="-285750">
              <a:buFontTx/>
              <a:buChar char="-"/>
            </a:pPr>
            <a:endParaRPr lang="da-DK" sz="2800" dirty="0"/>
          </a:p>
          <a:p>
            <a:endParaRPr lang="da-DK" sz="2800" dirty="0"/>
          </a:p>
        </p:txBody>
      </p:sp>
      <p:sp>
        <p:nvSpPr>
          <p:cNvPr id="6" name="Titel 5"/>
          <p:cNvSpPr>
            <a:spLocks noGrp="1"/>
          </p:cNvSpPr>
          <p:nvPr>
            <p:ph type="title"/>
          </p:nvPr>
        </p:nvSpPr>
        <p:spPr/>
        <p:txBody>
          <a:bodyPr/>
          <a:lstStyle/>
          <a:p>
            <a:r>
              <a:rPr lang="da-DK" dirty="0" smtClean="0"/>
              <a:t> </a:t>
            </a:r>
            <a:endParaRPr lang="da-DK" dirty="0"/>
          </a:p>
        </p:txBody>
      </p:sp>
      <p:pic>
        <p:nvPicPr>
          <p:cNvPr id="5" name="Billede 4" title="Region Syddanmark logo"/>
          <p:cNvPicPr>
            <a:picLocks noChangeAspect="1"/>
          </p:cNvPicPr>
          <p:nvPr/>
        </p:nvPicPr>
        <p:blipFill>
          <a:blip r:embed="rId4"/>
          <a:stretch>
            <a:fillRect/>
          </a:stretch>
        </p:blipFill>
        <p:spPr>
          <a:xfrm>
            <a:off x="10449352" y="63225"/>
            <a:ext cx="1685925" cy="866775"/>
          </a:xfrm>
          <a:prstGeom prst="rect">
            <a:avLst/>
          </a:prstGeom>
        </p:spPr>
      </p:pic>
    </p:spTree>
    <p:extLst>
      <p:ext uri="{BB962C8B-B14F-4D97-AF65-F5344CB8AC3E}">
        <p14:creationId xmlns:p14="http://schemas.microsoft.com/office/powerpoint/2010/main" val="11272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Øvelse: Hvad er mit ABC? </a:t>
            </a:r>
            <a:endParaRPr lang="da-DK" dirty="0"/>
          </a:p>
        </p:txBody>
      </p:sp>
      <p:pic>
        <p:nvPicPr>
          <p:cNvPr id="5" name="Pladsholder til indhold 4" title="Figur ABC for mental sundhed"/>
          <p:cNvPicPr>
            <a:picLocks noGrp="1" noChangeAspect="1"/>
          </p:cNvPicPr>
          <p:nvPr>
            <p:ph idx="1"/>
          </p:nvPr>
        </p:nvPicPr>
        <p:blipFill>
          <a:blip r:embed="rId3"/>
          <a:stretch>
            <a:fillRect/>
          </a:stretch>
        </p:blipFill>
        <p:spPr>
          <a:xfrm>
            <a:off x="950127" y="1871345"/>
            <a:ext cx="3189905" cy="4351338"/>
          </a:xfrm>
          <a:prstGeom prst="rect">
            <a:avLst/>
          </a:prstGeom>
        </p:spPr>
      </p:pic>
      <p:pic>
        <p:nvPicPr>
          <p:cNvPr id="4" name="Billede 3" title="Region Syddanmark logo"/>
          <p:cNvPicPr>
            <a:picLocks noChangeAspect="1"/>
          </p:cNvPicPr>
          <p:nvPr/>
        </p:nvPicPr>
        <p:blipFill>
          <a:blip r:embed="rId4"/>
          <a:stretch>
            <a:fillRect/>
          </a:stretch>
        </p:blipFill>
        <p:spPr>
          <a:xfrm>
            <a:off x="10449352" y="63225"/>
            <a:ext cx="1685925" cy="866775"/>
          </a:xfrm>
          <a:prstGeom prst="rect">
            <a:avLst/>
          </a:prstGeom>
        </p:spPr>
      </p:pic>
      <p:sp>
        <p:nvSpPr>
          <p:cNvPr id="6" name="Tekstfelt 5"/>
          <p:cNvSpPr txBox="1"/>
          <p:nvPr/>
        </p:nvSpPr>
        <p:spPr>
          <a:xfrm>
            <a:off x="4693920" y="2372219"/>
            <a:ext cx="4831080" cy="3785652"/>
          </a:xfrm>
          <a:prstGeom prst="rect">
            <a:avLst/>
          </a:prstGeom>
          <a:noFill/>
        </p:spPr>
        <p:txBody>
          <a:bodyPr wrap="square" rtlCol="0">
            <a:spAutoFit/>
          </a:bodyPr>
          <a:lstStyle/>
          <a:p>
            <a:pPr marL="342900" indent="-342900">
              <a:buFont typeface="Wingdings" panose="05000000000000000000" pitchFamily="2" charset="2"/>
              <a:buChar char="§"/>
            </a:pPr>
            <a:r>
              <a:rPr lang="da-DK" sz="2400" dirty="0" smtClean="0"/>
              <a:t>Skriv på post </a:t>
            </a:r>
            <a:r>
              <a:rPr lang="da-DK" sz="2400" dirty="0" err="1" smtClean="0"/>
              <a:t>its</a:t>
            </a:r>
            <a:r>
              <a:rPr lang="da-DK" sz="2400" dirty="0" smtClean="0"/>
              <a:t> (individuelt) </a:t>
            </a:r>
            <a:endParaRPr lang="da-DK" sz="2400" dirty="0"/>
          </a:p>
          <a:p>
            <a:pPr marL="800100" lvl="1" indent="-342900">
              <a:buFont typeface="Wingdings" panose="05000000000000000000" pitchFamily="2" charset="2"/>
              <a:buChar char="§"/>
            </a:pPr>
            <a:r>
              <a:rPr lang="da-DK" sz="2400" dirty="0" smtClean="0"/>
              <a:t>Hvad gør du i din hverdag som er </a:t>
            </a:r>
          </a:p>
          <a:p>
            <a:pPr marL="1257300" lvl="2" indent="-342900">
              <a:buFont typeface="Wingdings" panose="05000000000000000000" pitchFamily="2" charset="2"/>
              <a:buChar char="§"/>
            </a:pPr>
            <a:r>
              <a:rPr lang="da-DK" sz="2400" dirty="0" smtClean="0"/>
              <a:t>A – aktivt</a:t>
            </a:r>
          </a:p>
          <a:p>
            <a:pPr marL="1257300" lvl="2" indent="-342900">
              <a:buFont typeface="Wingdings" panose="05000000000000000000" pitchFamily="2" charset="2"/>
              <a:buChar char="§"/>
            </a:pPr>
            <a:r>
              <a:rPr lang="da-DK" sz="2400" dirty="0" smtClean="0"/>
              <a:t>B – sammen med nogen </a:t>
            </a:r>
          </a:p>
          <a:p>
            <a:pPr marL="1257300" lvl="2" indent="-342900">
              <a:buFont typeface="Wingdings" panose="05000000000000000000" pitchFamily="2" charset="2"/>
              <a:buChar char="§"/>
            </a:pPr>
            <a:r>
              <a:rPr lang="da-DK" sz="2400" dirty="0" smtClean="0"/>
              <a:t>C – meningsfuldt </a:t>
            </a:r>
          </a:p>
          <a:p>
            <a:pPr marL="342900" indent="-342900">
              <a:buFont typeface="Wingdings" panose="05000000000000000000" pitchFamily="2" charset="2"/>
              <a:buChar char="§"/>
            </a:pPr>
            <a:r>
              <a:rPr lang="da-DK" sz="2400" dirty="0" smtClean="0"/>
              <a:t>Del hvad I har skrevet ned sammen ved bordene. </a:t>
            </a:r>
          </a:p>
          <a:p>
            <a:pPr marL="342900" indent="-342900">
              <a:buFont typeface="Wingdings" panose="05000000000000000000" pitchFamily="2" charset="2"/>
              <a:buChar char="§"/>
            </a:pPr>
            <a:r>
              <a:rPr lang="da-DK" sz="2400" dirty="0" smtClean="0"/>
              <a:t>Hæng post </a:t>
            </a:r>
            <a:r>
              <a:rPr lang="da-DK" sz="2400" dirty="0" err="1" smtClean="0"/>
              <a:t>its</a:t>
            </a:r>
            <a:r>
              <a:rPr lang="da-DK" sz="2400" dirty="0" smtClean="0"/>
              <a:t> op på væggen på de store plakater (A, B og C) </a:t>
            </a:r>
            <a:endParaRPr lang="da-DK" sz="2400" dirty="0"/>
          </a:p>
        </p:txBody>
      </p:sp>
    </p:spTree>
    <p:extLst>
      <p:ext uri="{BB962C8B-B14F-4D97-AF65-F5344CB8AC3E}">
        <p14:creationId xmlns:p14="http://schemas.microsoft.com/office/powerpoint/2010/main" val="3569128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648436"/>
            <a:ext cx="12192000" cy="1325563"/>
          </a:xfrm>
          <a:solidFill>
            <a:srgbClr val="7030A0"/>
          </a:solidFill>
        </p:spPr>
        <p:txBody>
          <a:bodyPr/>
          <a:lstStyle/>
          <a:p>
            <a:pPr algn="ctr"/>
            <a:r>
              <a:rPr lang="da-DK" dirty="0" smtClean="0">
                <a:solidFill>
                  <a:schemeClr val="bg1"/>
                </a:solidFill>
              </a:rPr>
              <a:t>PAUSE 10 minutter</a:t>
            </a:r>
            <a:endParaRPr lang="da-DK" dirty="0">
              <a:solidFill>
                <a:schemeClr val="bg1"/>
              </a:solidFill>
            </a:endParaRPr>
          </a:p>
        </p:txBody>
      </p:sp>
      <p:pic>
        <p:nvPicPr>
          <p:cNvPr id="3" name="Billede 2" title="Region Syddanmark logo"/>
          <p:cNvPicPr>
            <a:picLocks noChangeAspect="1"/>
          </p:cNvPicPr>
          <p:nvPr/>
        </p:nvPicPr>
        <p:blipFill>
          <a:blip r:embed="rId2"/>
          <a:stretch>
            <a:fillRect/>
          </a:stretch>
        </p:blipFill>
        <p:spPr>
          <a:xfrm>
            <a:off x="10449352" y="63225"/>
            <a:ext cx="1685925" cy="866775"/>
          </a:xfrm>
          <a:prstGeom prst="rect">
            <a:avLst/>
          </a:prstGeom>
        </p:spPr>
      </p:pic>
    </p:spTree>
    <p:extLst>
      <p:ext uri="{BB962C8B-B14F-4D97-AF65-F5344CB8AC3E}">
        <p14:creationId xmlns:p14="http://schemas.microsoft.com/office/powerpoint/2010/main" val="2651628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4276" y="1246909"/>
            <a:ext cx="10389524" cy="855259"/>
          </a:xfrm>
        </p:spPr>
        <p:txBody>
          <a:bodyPr>
            <a:normAutofit fontScale="90000"/>
          </a:bodyPr>
          <a:lstStyle/>
          <a:p>
            <a:r>
              <a:rPr lang="da-DK" dirty="0" smtClean="0"/>
              <a:t>Mikrohandlinger - </a:t>
            </a:r>
            <a:r>
              <a:rPr lang="da-DK" dirty="0"/>
              <a:t>Hvordan kan vi styrke at være </a:t>
            </a:r>
            <a:r>
              <a:rPr lang="da-DK" dirty="0" smtClean="0"/>
              <a:t>fucking </a:t>
            </a:r>
            <a:r>
              <a:rPr lang="da-DK" dirty="0"/>
              <a:t>flinke i hverdagen</a:t>
            </a:r>
            <a:br>
              <a:rPr lang="da-DK" dirty="0"/>
            </a:br>
            <a:endParaRPr lang="da-DK" dirty="0"/>
          </a:p>
        </p:txBody>
      </p:sp>
      <p:sp>
        <p:nvSpPr>
          <p:cNvPr id="3" name="Pladsholder til indhold 2"/>
          <p:cNvSpPr>
            <a:spLocks noGrp="1"/>
          </p:cNvSpPr>
          <p:nvPr>
            <p:ph idx="1"/>
          </p:nvPr>
        </p:nvSpPr>
        <p:spPr/>
        <p:txBody>
          <a:bodyPr/>
          <a:lstStyle/>
          <a:p>
            <a:pPr marL="0" indent="0">
              <a:buNone/>
            </a:pPr>
            <a:endParaRPr lang="da-DK" dirty="0" smtClean="0"/>
          </a:p>
          <a:p>
            <a:r>
              <a:rPr lang="da-DK" dirty="0" smtClean="0"/>
              <a:t>Se filmen: </a:t>
            </a:r>
            <a:r>
              <a:rPr lang="da-DK" u="sng" dirty="0">
                <a:hlinkClick r:id="rId3"/>
              </a:rPr>
              <a:t>Fucking Flinkeskole | Fucking </a:t>
            </a:r>
            <a:r>
              <a:rPr lang="da-DK" u="sng" dirty="0" smtClean="0">
                <a:hlinkClick r:id="rId3"/>
              </a:rPr>
              <a:t>Flink</a:t>
            </a:r>
            <a:endParaRPr lang="da-DK" u="sng" dirty="0" smtClean="0"/>
          </a:p>
          <a:p>
            <a:pPr marL="0" indent="0">
              <a:buNone/>
            </a:pPr>
            <a:endParaRPr lang="da-DK" u="sng" dirty="0" smtClean="0"/>
          </a:p>
          <a:p>
            <a:r>
              <a:rPr lang="da-DK" dirty="0" smtClean="0"/>
              <a:t>Lynrunde nede ved bordene: </a:t>
            </a:r>
          </a:p>
          <a:p>
            <a:pPr lvl="1"/>
            <a:r>
              <a:rPr lang="da-DK" dirty="0" smtClean="0">
                <a:latin typeface="+mn-lt"/>
              </a:rPr>
              <a:t>Skriv så mange mikrohandlinger ned, som I kan finde på – I har 5 minutter.</a:t>
            </a:r>
          </a:p>
          <a:p>
            <a:pPr lvl="1"/>
            <a:r>
              <a:rPr lang="da-DK" dirty="0" smtClean="0">
                <a:latin typeface="+mn-lt"/>
              </a:rPr>
              <a:t>Sæt dem på ABC-plakaterne som I har på bordene. </a:t>
            </a:r>
          </a:p>
          <a:p>
            <a:pPr lvl="1"/>
            <a:r>
              <a:rPr lang="da-DK" dirty="0" smtClean="0">
                <a:latin typeface="+mn-lt"/>
              </a:rPr>
              <a:t>Kort opsamling.</a:t>
            </a:r>
          </a:p>
          <a:p>
            <a:pPr marL="0" indent="0">
              <a:buNone/>
            </a:pPr>
            <a:endParaRPr lang="da-DK" dirty="0"/>
          </a:p>
        </p:txBody>
      </p:sp>
      <p:pic>
        <p:nvPicPr>
          <p:cNvPr id="4" name="Billede 3" title="Region Syddanmark logo"/>
          <p:cNvPicPr>
            <a:picLocks noChangeAspect="1"/>
          </p:cNvPicPr>
          <p:nvPr/>
        </p:nvPicPr>
        <p:blipFill>
          <a:blip r:embed="rId4"/>
          <a:stretch>
            <a:fillRect/>
          </a:stretch>
        </p:blipFill>
        <p:spPr>
          <a:xfrm>
            <a:off x="10449352" y="63225"/>
            <a:ext cx="1685925" cy="866775"/>
          </a:xfrm>
          <a:prstGeom prst="rect">
            <a:avLst/>
          </a:prstGeom>
        </p:spPr>
      </p:pic>
    </p:spTree>
    <p:extLst>
      <p:ext uri="{BB962C8B-B14F-4D97-AF65-F5344CB8AC3E}">
        <p14:creationId xmlns:p14="http://schemas.microsoft.com/office/powerpoint/2010/main" val="1520051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548438"/>
            <a:ext cx="10515600" cy="142250"/>
          </a:xfrm>
        </p:spPr>
        <p:txBody>
          <a:bodyPr>
            <a:normAutofit fontScale="90000"/>
          </a:bodyPr>
          <a:lstStyle/>
          <a:p>
            <a:r>
              <a:rPr lang="da-DK" dirty="0" smtClean="0"/>
              <a:t>Hvordan kan vi få en endnu bedre skole, hvor flere unge trives – ved at tage ABC-brillerne på og tænke i mikrohandlinger </a:t>
            </a:r>
            <a:endParaRPr lang="da-DK" dirty="0"/>
          </a:p>
        </p:txBody>
      </p:sp>
      <p:pic>
        <p:nvPicPr>
          <p:cNvPr id="5" name="Pladsholder til indhold 4" title="Figur"/>
          <p:cNvPicPr>
            <a:picLocks noGrp="1" noChangeAspect="1"/>
          </p:cNvPicPr>
          <p:nvPr>
            <p:ph idx="1"/>
          </p:nvPr>
        </p:nvPicPr>
        <p:blipFill>
          <a:blip r:embed="rId3"/>
          <a:stretch>
            <a:fillRect/>
          </a:stretch>
        </p:blipFill>
        <p:spPr>
          <a:xfrm>
            <a:off x="838200" y="2707368"/>
            <a:ext cx="4220164" cy="3172268"/>
          </a:xfrm>
          <a:prstGeom prst="rect">
            <a:avLst/>
          </a:prstGeom>
        </p:spPr>
      </p:pic>
      <p:pic>
        <p:nvPicPr>
          <p:cNvPr id="4" name="Billede 3" title="Region Syddanmark logo"/>
          <p:cNvPicPr>
            <a:picLocks noChangeAspect="1"/>
          </p:cNvPicPr>
          <p:nvPr/>
        </p:nvPicPr>
        <p:blipFill>
          <a:blip r:embed="rId4"/>
          <a:stretch>
            <a:fillRect/>
          </a:stretch>
        </p:blipFill>
        <p:spPr>
          <a:xfrm>
            <a:off x="10449352" y="63225"/>
            <a:ext cx="1685925" cy="866775"/>
          </a:xfrm>
          <a:prstGeom prst="rect">
            <a:avLst/>
          </a:prstGeom>
        </p:spPr>
      </p:pic>
      <p:sp>
        <p:nvSpPr>
          <p:cNvPr id="6" name="Tekstfelt 5" title="Figur"/>
          <p:cNvSpPr txBox="1"/>
          <p:nvPr/>
        </p:nvSpPr>
        <p:spPr>
          <a:xfrm>
            <a:off x="5609968" y="2707368"/>
            <a:ext cx="3744097" cy="369332"/>
          </a:xfrm>
          <a:prstGeom prst="rect">
            <a:avLst/>
          </a:prstGeom>
          <a:noFill/>
        </p:spPr>
        <p:txBody>
          <a:bodyPr wrap="square" rtlCol="0">
            <a:spAutoFit/>
          </a:bodyPr>
          <a:lstStyle/>
          <a:p>
            <a:endParaRPr lang="da-DK" dirty="0"/>
          </a:p>
        </p:txBody>
      </p:sp>
      <p:pic>
        <p:nvPicPr>
          <p:cNvPr id="7" name="Billede 6" title="Figur"/>
          <p:cNvPicPr>
            <a:picLocks noChangeAspect="1"/>
          </p:cNvPicPr>
          <p:nvPr/>
        </p:nvPicPr>
        <p:blipFill>
          <a:blip r:embed="rId5"/>
          <a:stretch>
            <a:fillRect/>
          </a:stretch>
        </p:blipFill>
        <p:spPr>
          <a:xfrm>
            <a:off x="6640728" y="3695138"/>
            <a:ext cx="2832455" cy="1196728"/>
          </a:xfrm>
          <a:prstGeom prst="rect">
            <a:avLst/>
          </a:prstGeom>
        </p:spPr>
      </p:pic>
    </p:spTree>
    <p:extLst>
      <p:ext uri="{BB962C8B-B14F-4D97-AF65-F5344CB8AC3E}">
        <p14:creationId xmlns:p14="http://schemas.microsoft.com/office/powerpoint/2010/main" val="381583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 </a:t>
            </a:r>
            <a:endParaRPr lang="da-DK" dirty="0"/>
          </a:p>
        </p:txBody>
      </p:sp>
      <p:pic>
        <p:nvPicPr>
          <p:cNvPr id="6" name="Pladsholder til indhold 5" title="Billede af diplom"/>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35179" y="688803"/>
            <a:ext cx="3941807" cy="5575751"/>
          </a:xfrm>
        </p:spPr>
      </p:pic>
      <p:pic>
        <p:nvPicPr>
          <p:cNvPr id="4" name="Billede 3" title="Region Syddanmark logo"/>
          <p:cNvPicPr>
            <a:picLocks noChangeAspect="1"/>
          </p:cNvPicPr>
          <p:nvPr/>
        </p:nvPicPr>
        <p:blipFill>
          <a:blip r:embed="rId4"/>
          <a:stretch>
            <a:fillRect/>
          </a:stretch>
        </p:blipFill>
        <p:spPr>
          <a:xfrm>
            <a:off x="10449352" y="63225"/>
            <a:ext cx="1685925" cy="866775"/>
          </a:xfrm>
          <a:prstGeom prst="rect">
            <a:avLst/>
          </a:prstGeom>
        </p:spPr>
      </p:pic>
    </p:spTree>
    <p:extLst>
      <p:ext uri="{BB962C8B-B14F-4D97-AF65-F5344CB8AC3E}">
        <p14:creationId xmlns:p14="http://schemas.microsoft.com/office/powerpoint/2010/main" val="1746786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648436"/>
            <a:ext cx="12192000" cy="1325563"/>
          </a:xfrm>
          <a:solidFill>
            <a:srgbClr val="7030A0"/>
          </a:solidFill>
        </p:spPr>
        <p:txBody>
          <a:bodyPr/>
          <a:lstStyle/>
          <a:p>
            <a:pPr algn="ctr"/>
            <a:r>
              <a:rPr lang="da-DK" dirty="0" smtClean="0">
                <a:solidFill>
                  <a:schemeClr val="bg1"/>
                </a:solidFill>
              </a:rPr>
              <a:t>Opsamling </a:t>
            </a:r>
            <a:endParaRPr lang="da-DK" dirty="0">
              <a:solidFill>
                <a:schemeClr val="bg1"/>
              </a:solidFill>
            </a:endParaRPr>
          </a:p>
        </p:txBody>
      </p:sp>
    </p:spTree>
    <p:extLst>
      <p:ext uri="{BB962C8B-B14F-4D97-AF65-F5344CB8AC3E}">
        <p14:creationId xmlns:p14="http://schemas.microsoft.com/office/powerpoint/2010/main" val="3149318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648436"/>
            <a:ext cx="12192000" cy="1325563"/>
          </a:xfrm>
          <a:solidFill>
            <a:srgbClr val="7030A0"/>
          </a:solidFill>
        </p:spPr>
        <p:txBody>
          <a:bodyPr/>
          <a:lstStyle/>
          <a:p>
            <a:pPr algn="ctr"/>
            <a:r>
              <a:rPr lang="da-DK" dirty="0" smtClean="0">
                <a:solidFill>
                  <a:schemeClr val="bg1"/>
                </a:solidFill>
              </a:rPr>
              <a:t>Tak for nu</a:t>
            </a:r>
            <a:endParaRPr lang="da-DK" dirty="0">
              <a:solidFill>
                <a:schemeClr val="bg1"/>
              </a:solidFill>
            </a:endParaRPr>
          </a:p>
        </p:txBody>
      </p:sp>
    </p:spTree>
    <p:extLst>
      <p:ext uri="{BB962C8B-B14F-4D97-AF65-F5344CB8AC3E}">
        <p14:creationId xmlns:p14="http://schemas.microsoft.com/office/powerpoint/2010/main" val="2988645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Dagens program </a:t>
            </a:r>
            <a:endParaRPr lang="da-DK" dirty="0"/>
          </a:p>
        </p:txBody>
      </p:sp>
      <p:sp>
        <p:nvSpPr>
          <p:cNvPr id="3" name="Pladsholder til indhold 2"/>
          <p:cNvSpPr>
            <a:spLocks noGrp="1"/>
          </p:cNvSpPr>
          <p:nvPr>
            <p:ph idx="1"/>
          </p:nvPr>
        </p:nvSpPr>
        <p:spPr>
          <a:xfrm>
            <a:off x="838200" y="1365662"/>
            <a:ext cx="10515600" cy="5355771"/>
          </a:xfrm>
        </p:spPr>
        <p:txBody>
          <a:bodyPr>
            <a:normAutofit fontScale="77500" lnSpcReduction="20000"/>
          </a:bodyPr>
          <a:lstStyle/>
          <a:p>
            <a:endParaRPr lang="da-DK" sz="3200" dirty="0" smtClean="0"/>
          </a:p>
          <a:p>
            <a:pPr lvl="1">
              <a:lnSpc>
                <a:spcPct val="160000"/>
              </a:lnSpc>
            </a:pPr>
            <a:r>
              <a:rPr lang="da-DK" sz="3200" dirty="0" smtClean="0">
                <a:latin typeface="+mn-lt"/>
              </a:rPr>
              <a:t>Tjek </a:t>
            </a:r>
            <a:r>
              <a:rPr lang="da-DK" sz="3200" dirty="0" err="1" smtClean="0">
                <a:latin typeface="+mn-lt"/>
              </a:rPr>
              <a:t>ind-øvelse</a:t>
            </a:r>
            <a:r>
              <a:rPr lang="da-DK" sz="3200" dirty="0" smtClean="0">
                <a:latin typeface="+mn-lt"/>
              </a:rPr>
              <a:t>: Hvad er mental sundhed for dig? </a:t>
            </a:r>
          </a:p>
          <a:p>
            <a:pPr lvl="1">
              <a:lnSpc>
                <a:spcPct val="160000"/>
              </a:lnSpc>
            </a:pPr>
            <a:r>
              <a:rPr lang="da-DK" sz="3200" dirty="0" smtClean="0">
                <a:latin typeface="+mn-lt"/>
              </a:rPr>
              <a:t>Kort oplæg: Hvad er ABC for mental sundhed? </a:t>
            </a:r>
          </a:p>
          <a:p>
            <a:pPr lvl="1">
              <a:lnSpc>
                <a:spcPct val="160000"/>
              </a:lnSpc>
            </a:pPr>
            <a:r>
              <a:rPr lang="da-DK" sz="3200" dirty="0" smtClean="0">
                <a:latin typeface="+mn-lt"/>
              </a:rPr>
              <a:t>Øvelse: Hvad er dit ABC? </a:t>
            </a:r>
          </a:p>
          <a:p>
            <a:pPr lvl="1">
              <a:lnSpc>
                <a:spcPct val="160000"/>
              </a:lnSpc>
            </a:pPr>
            <a:r>
              <a:rPr lang="da-DK" sz="3200" dirty="0" smtClean="0">
                <a:latin typeface="+mn-lt"/>
              </a:rPr>
              <a:t>PAUSE 10 min. Send en snap, spis kage og drik en sodavand. </a:t>
            </a:r>
          </a:p>
          <a:p>
            <a:pPr lvl="1">
              <a:lnSpc>
                <a:spcPct val="160000"/>
              </a:lnSpc>
            </a:pPr>
            <a:r>
              <a:rPr lang="da-DK" sz="3200" dirty="0">
                <a:latin typeface="+mn-lt"/>
              </a:rPr>
              <a:t>F</a:t>
            </a:r>
            <a:r>
              <a:rPr lang="da-DK" sz="3200" dirty="0" smtClean="0">
                <a:latin typeface="+mn-lt"/>
              </a:rPr>
              <a:t>ucking flink film – Hvad er mikrohandlinger? (lynrunde)</a:t>
            </a:r>
          </a:p>
          <a:p>
            <a:pPr lvl="1">
              <a:lnSpc>
                <a:spcPct val="160000"/>
              </a:lnSpc>
            </a:pPr>
            <a:r>
              <a:rPr lang="da-DK" sz="3200" dirty="0" smtClean="0">
                <a:latin typeface="+mn-lt"/>
              </a:rPr>
              <a:t>Øvelse: Hvordan kan vi få en bedre skole, hvor flere trives? </a:t>
            </a:r>
          </a:p>
          <a:p>
            <a:pPr lvl="1">
              <a:lnSpc>
                <a:spcPct val="160000"/>
              </a:lnSpc>
            </a:pPr>
            <a:r>
              <a:rPr lang="da-DK" sz="3200" dirty="0" smtClean="0">
                <a:latin typeface="+mn-lt"/>
              </a:rPr>
              <a:t>Hvad vil du gå hjem og gøre/øve dig på? </a:t>
            </a:r>
          </a:p>
          <a:p>
            <a:pPr lvl="1">
              <a:lnSpc>
                <a:spcPct val="160000"/>
              </a:lnSpc>
            </a:pPr>
            <a:r>
              <a:rPr lang="da-DK" sz="3200" dirty="0" smtClean="0">
                <a:latin typeface="+mn-lt"/>
              </a:rPr>
              <a:t>Opsamling.</a:t>
            </a:r>
          </a:p>
          <a:p>
            <a:pPr lvl="1"/>
            <a:endParaRPr lang="da-DK" dirty="0" smtClean="0">
              <a:latin typeface="+mn-lt"/>
            </a:endParaRPr>
          </a:p>
          <a:p>
            <a:pPr lvl="1"/>
            <a:endParaRPr lang="da-DK" dirty="0">
              <a:latin typeface="+mn-lt"/>
            </a:endParaRPr>
          </a:p>
        </p:txBody>
      </p:sp>
      <p:pic>
        <p:nvPicPr>
          <p:cNvPr id="4" name="Billede 3" title="Region Syddanmark logo"/>
          <p:cNvPicPr>
            <a:picLocks noChangeAspect="1"/>
          </p:cNvPicPr>
          <p:nvPr/>
        </p:nvPicPr>
        <p:blipFill>
          <a:blip r:embed="rId3"/>
          <a:stretch>
            <a:fillRect/>
          </a:stretch>
        </p:blipFill>
        <p:spPr>
          <a:xfrm>
            <a:off x="10449352" y="63225"/>
            <a:ext cx="1685925" cy="866775"/>
          </a:xfrm>
          <a:prstGeom prst="rect">
            <a:avLst/>
          </a:prstGeom>
        </p:spPr>
      </p:pic>
    </p:spTree>
    <p:extLst>
      <p:ext uri="{BB962C8B-B14F-4D97-AF65-F5344CB8AC3E}">
        <p14:creationId xmlns:p14="http://schemas.microsoft.com/office/powerpoint/2010/main" val="3255063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8562" y="397315"/>
            <a:ext cx="4992130" cy="1814544"/>
          </a:xfrm>
        </p:spPr>
        <p:txBody>
          <a:bodyPr>
            <a:normAutofit/>
          </a:bodyPr>
          <a:lstStyle/>
          <a:p>
            <a:r>
              <a:rPr lang="da-DK" sz="4000" dirty="0" smtClean="0"/>
              <a:t>Tjek ind – Hvad er mental sundhed for dig? </a:t>
            </a:r>
            <a:endParaRPr lang="da-DK" sz="4000" dirty="0"/>
          </a:p>
        </p:txBody>
      </p:sp>
      <p:sp>
        <p:nvSpPr>
          <p:cNvPr id="3" name="Pladsholder til indhold 2"/>
          <p:cNvSpPr>
            <a:spLocks noGrp="1"/>
          </p:cNvSpPr>
          <p:nvPr>
            <p:ph idx="1"/>
          </p:nvPr>
        </p:nvSpPr>
        <p:spPr/>
        <p:txBody>
          <a:bodyPr/>
          <a:lstStyle/>
          <a:p>
            <a:pPr marL="0" indent="0">
              <a:buNone/>
            </a:pPr>
            <a:endParaRPr lang="da-DK" dirty="0" smtClean="0"/>
          </a:p>
          <a:p>
            <a:r>
              <a:rPr lang="da-DK" dirty="0" smtClean="0"/>
              <a:t>Vælg to billeder som du forbinder med mental sundhed.</a:t>
            </a:r>
          </a:p>
          <a:p>
            <a:r>
              <a:rPr lang="da-DK" dirty="0" smtClean="0"/>
              <a:t>Find en makker som du ikke har talt med før.</a:t>
            </a:r>
          </a:p>
          <a:p>
            <a:r>
              <a:rPr lang="da-DK" dirty="0" smtClean="0"/>
              <a:t>Skiftevis fortæller I om jeres to kort, og hvorfor I har valgt dem. </a:t>
            </a:r>
          </a:p>
          <a:p>
            <a:r>
              <a:rPr lang="da-DK" dirty="0" smtClean="0"/>
              <a:t>Hæng billederne op på væggen med elefantsnot.</a:t>
            </a:r>
            <a:endParaRPr lang="da-DK" dirty="0"/>
          </a:p>
        </p:txBody>
      </p:sp>
      <p:pic>
        <p:nvPicPr>
          <p:cNvPr id="4" name="Billede 3" title="Region Syddanmark logo"/>
          <p:cNvPicPr>
            <a:picLocks noChangeAspect="1"/>
          </p:cNvPicPr>
          <p:nvPr/>
        </p:nvPicPr>
        <p:blipFill>
          <a:blip r:embed="rId3"/>
          <a:stretch>
            <a:fillRect/>
          </a:stretch>
        </p:blipFill>
        <p:spPr>
          <a:xfrm>
            <a:off x="10449352" y="63225"/>
            <a:ext cx="1685925" cy="866775"/>
          </a:xfrm>
          <a:prstGeom prst="rect">
            <a:avLst/>
          </a:prstGeom>
        </p:spPr>
      </p:pic>
      <p:pic>
        <p:nvPicPr>
          <p:cNvPr id="5" name="Picture 2" descr="https://www.dr.dk/mu-online/api/1.3/bar/55e985d9a11f9f1278e81495">
            <a:hlinkClick r:id="rId4"/>
          </p:cNvPr>
          <p:cNvPicPr>
            <a:picLocks noChangeAspect="1" noChangeArrowheads="1"/>
          </p:cNvPicPr>
          <p:nvPr/>
        </p:nvPicPr>
        <p:blipFill>
          <a:blip r:embed="rId5" cstate="print"/>
          <a:srcRect/>
          <a:stretch>
            <a:fillRect/>
          </a:stretch>
        </p:blipFill>
        <p:spPr bwMode="auto">
          <a:xfrm>
            <a:off x="1870555" y="4820128"/>
            <a:ext cx="2699865" cy="1907244"/>
          </a:xfrm>
          <a:prstGeom prst="rect">
            <a:avLst/>
          </a:prstGeom>
          <a:noFill/>
        </p:spPr>
      </p:pic>
      <p:pic>
        <p:nvPicPr>
          <p:cNvPr id="6" name="Picture 2" descr="Image result for vandet"/>
          <p:cNvPicPr>
            <a:picLocks noChangeAspect="1" noChangeArrowheads="1"/>
          </p:cNvPicPr>
          <p:nvPr/>
        </p:nvPicPr>
        <p:blipFill>
          <a:blip r:embed="rId6" cstate="print"/>
          <a:srcRect/>
          <a:stretch>
            <a:fillRect/>
          </a:stretch>
        </p:blipFill>
        <p:spPr bwMode="auto">
          <a:xfrm>
            <a:off x="359019" y="4697066"/>
            <a:ext cx="1717585" cy="1208671"/>
          </a:xfrm>
          <a:prstGeom prst="rect">
            <a:avLst/>
          </a:prstGeom>
          <a:noFill/>
        </p:spPr>
      </p:pic>
      <p:pic>
        <p:nvPicPr>
          <p:cNvPr id="7" name="Picture 2" descr="http://radioals.dk/wp-content/uploads/2014/09/egen.jpg" title="Billede af unge fodboldspillere">
            <a:hlinkClick r:id="rId7"/>
          </p:cNvPr>
          <p:cNvPicPr>
            <a:picLocks noChangeAspect="1" noChangeArrowheads="1"/>
          </p:cNvPicPr>
          <p:nvPr/>
        </p:nvPicPr>
        <p:blipFill>
          <a:blip r:embed="rId8" cstate="print"/>
          <a:srcRect/>
          <a:stretch>
            <a:fillRect/>
          </a:stretch>
        </p:blipFill>
        <p:spPr bwMode="auto">
          <a:xfrm>
            <a:off x="7816789" y="4831186"/>
            <a:ext cx="2288784" cy="1620982"/>
          </a:xfrm>
          <a:prstGeom prst="rect">
            <a:avLst/>
          </a:prstGeom>
          <a:noFill/>
        </p:spPr>
      </p:pic>
      <p:pic>
        <p:nvPicPr>
          <p:cNvPr id="8" name="Picture 8" descr="http://www.danskfaget.dk/uploads/tx_cliopolaroidphotoflex/Edyta_Pawlowska._Shutterstock..jpg" title="Billede">
            <a:hlinkClick r:id="rId9"/>
          </p:cNvPr>
          <p:cNvPicPr>
            <a:picLocks noChangeAspect="1" noChangeArrowheads="1"/>
          </p:cNvPicPr>
          <p:nvPr/>
        </p:nvPicPr>
        <p:blipFill>
          <a:blip r:embed="rId10" cstate="print"/>
          <a:srcRect/>
          <a:stretch>
            <a:fillRect/>
          </a:stretch>
        </p:blipFill>
        <p:spPr bwMode="auto">
          <a:xfrm>
            <a:off x="9651706" y="1647743"/>
            <a:ext cx="2332772" cy="1755133"/>
          </a:xfrm>
          <a:prstGeom prst="rect">
            <a:avLst/>
          </a:prstGeom>
          <a:noFill/>
        </p:spPr>
      </p:pic>
      <p:pic>
        <p:nvPicPr>
          <p:cNvPr id="9" name="Picture 2" descr="http://www.lets-party.in/wp-content/uploads/2015/03/slide1.jpg" title="Billede af unge der fester">
            <a:hlinkClick r:id="rId11"/>
          </p:cNvPr>
          <p:cNvPicPr>
            <a:picLocks noChangeAspect="1" noChangeArrowheads="1"/>
          </p:cNvPicPr>
          <p:nvPr/>
        </p:nvPicPr>
        <p:blipFill>
          <a:blip r:embed="rId12" cstate="print"/>
          <a:srcRect/>
          <a:stretch>
            <a:fillRect/>
          </a:stretch>
        </p:blipFill>
        <p:spPr bwMode="auto">
          <a:xfrm>
            <a:off x="4755072" y="4435973"/>
            <a:ext cx="2877064" cy="1740990"/>
          </a:xfrm>
          <a:prstGeom prst="rect">
            <a:avLst/>
          </a:prstGeom>
          <a:noFill/>
        </p:spPr>
      </p:pic>
      <p:pic>
        <p:nvPicPr>
          <p:cNvPr id="10" name="Billede 9" title="Figur"/>
          <p:cNvPicPr>
            <a:picLocks noChangeAspect="1"/>
          </p:cNvPicPr>
          <p:nvPr/>
        </p:nvPicPr>
        <p:blipFill>
          <a:blip r:embed="rId13"/>
          <a:stretch>
            <a:fillRect/>
          </a:stretch>
        </p:blipFill>
        <p:spPr>
          <a:xfrm>
            <a:off x="0" y="0"/>
            <a:ext cx="2372497" cy="2339155"/>
          </a:xfrm>
          <a:prstGeom prst="rect">
            <a:avLst/>
          </a:prstGeom>
        </p:spPr>
      </p:pic>
    </p:spTree>
    <p:extLst>
      <p:ext uri="{BB962C8B-B14F-4D97-AF65-F5344CB8AC3E}">
        <p14:creationId xmlns:p14="http://schemas.microsoft.com/office/powerpoint/2010/main" val="3252452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Oplæg om ABC for mental sundhed </a:t>
            </a:r>
          </a:p>
        </p:txBody>
      </p:sp>
      <p:sp>
        <p:nvSpPr>
          <p:cNvPr id="3" name="Pladsholder til indhold 2"/>
          <p:cNvSpPr>
            <a:spLocks noGrp="1"/>
          </p:cNvSpPr>
          <p:nvPr>
            <p:ph idx="1"/>
          </p:nvPr>
        </p:nvSpPr>
        <p:spPr/>
        <p:txBody>
          <a:bodyPr>
            <a:normAutofit/>
          </a:bodyPr>
          <a:lstStyle/>
          <a:p>
            <a:r>
              <a:rPr lang="da-DK" sz="3600" dirty="0" smtClean="0"/>
              <a:t>Hvorfor er mental sundhed vigtigt. </a:t>
            </a:r>
          </a:p>
          <a:p>
            <a:r>
              <a:rPr lang="da-DK" sz="3600" dirty="0" smtClean="0"/>
              <a:t>Forstå livet og mental sundhed som en flod.</a:t>
            </a:r>
          </a:p>
          <a:p>
            <a:r>
              <a:rPr lang="da-DK" sz="3600" dirty="0" smtClean="0"/>
              <a:t>Hvad siger forskningen – ABC for mental sundhed. </a:t>
            </a:r>
          </a:p>
          <a:p>
            <a:r>
              <a:rPr lang="da-DK" sz="3600" dirty="0" smtClean="0"/>
              <a:t>Hvad er A (gøre noget aktivt), B (gøre noget sammen) og C (gøre noget meningsfuldt) – eksempler fra unge. </a:t>
            </a:r>
          </a:p>
        </p:txBody>
      </p:sp>
    </p:spTree>
    <p:extLst>
      <p:ext uri="{BB962C8B-B14F-4D97-AF65-F5344CB8AC3E}">
        <p14:creationId xmlns:p14="http://schemas.microsoft.com/office/powerpoint/2010/main" val="4250014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6714" y="547790"/>
            <a:ext cx="10515600" cy="1325563"/>
          </a:xfrm>
        </p:spPr>
        <p:txBody>
          <a:bodyPr>
            <a:noAutofit/>
          </a:bodyPr>
          <a:lstStyle/>
          <a:p>
            <a:r>
              <a:rPr lang="da-DK" sz="4000" dirty="0" smtClean="0"/>
              <a:t>Hvorfor er fokus på mental sundhed vigtigt?</a:t>
            </a:r>
            <a:r>
              <a:rPr lang="da-DK" sz="3200" dirty="0" smtClean="0"/>
              <a:t/>
            </a:r>
            <a:br>
              <a:rPr lang="da-DK" sz="3200" dirty="0" smtClean="0"/>
            </a:br>
            <a:r>
              <a:rPr lang="da-DK" sz="2800" dirty="0" smtClean="0"/>
              <a:t>- Fordi mange, særligt unge, kæmper med dårlig mental sundhed. </a:t>
            </a:r>
            <a:endParaRPr lang="da-DK" sz="2800" dirty="0"/>
          </a:p>
        </p:txBody>
      </p:sp>
      <p:pic>
        <p:nvPicPr>
          <p:cNvPr id="4" name="Billede 3" title="Region Syddanmark logo"/>
          <p:cNvPicPr>
            <a:picLocks noChangeAspect="1"/>
          </p:cNvPicPr>
          <p:nvPr/>
        </p:nvPicPr>
        <p:blipFill>
          <a:blip r:embed="rId3"/>
          <a:stretch>
            <a:fillRect/>
          </a:stretch>
        </p:blipFill>
        <p:spPr>
          <a:xfrm>
            <a:off x="10449352" y="63225"/>
            <a:ext cx="1685925" cy="866775"/>
          </a:xfrm>
          <a:prstGeom prst="rect">
            <a:avLst/>
          </a:prstGeom>
        </p:spPr>
      </p:pic>
      <p:graphicFrame>
        <p:nvGraphicFramePr>
          <p:cNvPr id="6" name="Pladsholder til indhold 5" title="Graf">
            <a:extLst>
              <a:ext uri="{FF2B5EF4-FFF2-40B4-BE49-F238E27FC236}">
                <a16:creationId xmlns:a16="http://schemas.microsoft.com/office/drawing/2014/main" id="{0F4BF2F5-CFEF-4BA4-8DB8-05BA63E8FB79}"/>
              </a:ext>
            </a:extLst>
          </p:cNvPr>
          <p:cNvGraphicFramePr>
            <a:graphicFrameLocks noGrp="1"/>
          </p:cNvGraphicFramePr>
          <p:nvPr>
            <p:ph idx="1"/>
            <p:extLst>
              <p:ext uri="{D42A27DB-BD31-4B8C-83A1-F6EECF244321}">
                <p14:modId xmlns:p14="http://schemas.microsoft.com/office/powerpoint/2010/main" val="3748096717"/>
              </p:ext>
            </p:extLst>
          </p:nvPr>
        </p:nvGraphicFramePr>
        <p:xfrm>
          <a:off x="1270659" y="2173184"/>
          <a:ext cx="7280564" cy="3611893"/>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felt 7"/>
          <p:cNvSpPr txBox="1"/>
          <p:nvPr/>
        </p:nvSpPr>
        <p:spPr>
          <a:xfrm>
            <a:off x="106680" y="5547360"/>
            <a:ext cx="268224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dirty="0" smtClean="0"/>
              <a:t>Figuren viser andelen af mænd og kvinder som selv vurderer, at de har et dårligt mentalt helbred. </a:t>
            </a:r>
            <a:endParaRPr lang="da-DK" dirty="0"/>
          </a:p>
        </p:txBody>
      </p:sp>
    </p:spTree>
    <p:extLst>
      <p:ext uri="{BB962C8B-B14F-4D97-AF65-F5344CB8AC3E}">
        <p14:creationId xmlns:p14="http://schemas.microsoft.com/office/powerpoint/2010/main" val="191430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7" dur="5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2" dur="5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17" dur="5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fade">
                                      <p:cBhvr>
                                        <p:cTn id="22" dur="500"/>
                                        <p:tgtEl>
                                          <p:spTgt spid="6">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Livet er som en flod</a:t>
            </a:r>
            <a:endParaRPr lang="da-DK" dirty="0"/>
          </a:p>
        </p:txBody>
      </p:sp>
      <p:pic>
        <p:nvPicPr>
          <p:cNvPr id="4" name="Billede 3" title="Region Syddanmark logo"/>
          <p:cNvPicPr>
            <a:picLocks noChangeAspect="1"/>
          </p:cNvPicPr>
          <p:nvPr/>
        </p:nvPicPr>
        <p:blipFill>
          <a:blip r:embed="rId3"/>
          <a:stretch>
            <a:fillRect/>
          </a:stretch>
        </p:blipFill>
        <p:spPr>
          <a:xfrm>
            <a:off x="10449352" y="63225"/>
            <a:ext cx="1685925" cy="866775"/>
          </a:xfrm>
          <a:prstGeom prst="rect">
            <a:avLst/>
          </a:prstGeom>
        </p:spPr>
      </p:pic>
      <p:pic>
        <p:nvPicPr>
          <p:cNvPr id="5" name="Pladsholder til indhold 4" title="Figur"/>
          <p:cNvPicPr>
            <a:picLocks noGrp="1" noChangeAspect="1"/>
          </p:cNvPicPr>
          <p:nvPr>
            <p:ph idx="1"/>
          </p:nvPr>
        </p:nvPicPr>
        <p:blipFill>
          <a:blip r:embed="rId4"/>
          <a:stretch>
            <a:fillRect/>
          </a:stretch>
        </p:blipFill>
        <p:spPr>
          <a:xfrm>
            <a:off x="1219924" y="1992588"/>
            <a:ext cx="8315159" cy="4316772"/>
          </a:xfrm>
          <a:prstGeom prst="rect">
            <a:avLst/>
          </a:prstGeom>
        </p:spPr>
      </p:pic>
    </p:spTree>
    <p:extLst>
      <p:ext uri="{BB962C8B-B14F-4D97-AF65-F5344CB8AC3E}">
        <p14:creationId xmlns:p14="http://schemas.microsoft.com/office/powerpoint/2010/main" val="2633374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 </a:t>
            </a:r>
            <a:endParaRPr lang="da-DK" dirty="0"/>
          </a:p>
        </p:txBody>
      </p:sp>
      <p:pic>
        <p:nvPicPr>
          <p:cNvPr id="4" name="Pladsholder til indhold 3" title="Abc for mental sundhed"/>
          <p:cNvPicPr>
            <a:picLocks noGrp="1" noChangeAspect="1"/>
          </p:cNvPicPr>
          <p:nvPr>
            <p:ph idx="1"/>
          </p:nvPr>
        </p:nvPicPr>
        <p:blipFill>
          <a:blip r:embed="rId3"/>
          <a:stretch>
            <a:fillRect/>
          </a:stretch>
        </p:blipFill>
        <p:spPr>
          <a:xfrm>
            <a:off x="1598956" y="609600"/>
            <a:ext cx="8068606" cy="5382958"/>
          </a:xfrm>
          <a:prstGeom prst="rect">
            <a:avLst/>
          </a:prstGeom>
        </p:spPr>
      </p:pic>
      <p:pic>
        <p:nvPicPr>
          <p:cNvPr id="5" name="Billede 4" title="Region Syddanmark logo"/>
          <p:cNvPicPr>
            <a:picLocks noChangeAspect="1"/>
          </p:cNvPicPr>
          <p:nvPr/>
        </p:nvPicPr>
        <p:blipFill>
          <a:blip r:embed="rId4"/>
          <a:stretch>
            <a:fillRect/>
          </a:stretch>
        </p:blipFill>
        <p:spPr>
          <a:xfrm>
            <a:off x="10449352" y="63225"/>
            <a:ext cx="1685925" cy="866775"/>
          </a:xfrm>
          <a:prstGeom prst="rect">
            <a:avLst/>
          </a:prstGeom>
        </p:spPr>
      </p:pic>
    </p:spTree>
    <p:extLst>
      <p:ext uri="{BB962C8B-B14F-4D97-AF65-F5344CB8AC3E}">
        <p14:creationId xmlns:p14="http://schemas.microsoft.com/office/powerpoint/2010/main" val="1851900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betyder ABC?</a:t>
            </a:r>
            <a:endParaRPr lang="da-DK" dirty="0"/>
          </a:p>
        </p:txBody>
      </p:sp>
      <p:pic>
        <p:nvPicPr>
          <p:cNvPr id="4" name="Pladsholder til indhold 3" title="Figur beskrivelse af A"/>
          <p:cNvPicPr>
            <a:picLocks noGrp="1" noChangeAspect="1"/>
          </p:cNvPicPr>
          <p:nvPr>
            <p:ph idx="1"/>
          </p:nvPr>
        </p:nvPicPr>
        <p:blipFill>
          <a:blip r:embed="rId3"/>
          <a:stretch>
            <a:fillRect/>
          </a:stretch>
        </p:blipFill>
        <p:spPr>
          <a:xfrm>
            <a:off x="955123" y="2108597"/>
            <a:ext cx="3362794" cy="1133633"/>
          </a:xfrm>
          <a:prstGeom prst="rect">
            <a:avLst/>
          </a:prstGeom>
        </p:spPr>
      </p:pic>
      <p:pic>
        <p:nvPicPr>
          <p:cNvPr id="5" name="Billede 4" title="Figur beskrivelse af B"/>
          <p:cNvPicPr>
            <a:picLocks noChangeAspect="1"/>
          </p:cNvPicPr>
          <p:nvPr/>
        </p:nvPicPr>
        <p:blipFill>
          <a:blip r:embed="rId4"/>
          <a:stretch>
            <a:fillRect/>
          </a:stretch>
        </p:blipFill>
        <p:spPr>
          <a:xfrm>
            <a:off x="4317917" y="2108597"/>
            <a:ext cx="4248743" cy="2676899"/>
          </a:xfrm>
          <a:prstGeom prst="rect">
            <a:avLst/>
          </a:prstGeom>
        </p:spPr>
      </p:pic>
      <p:pic>
        <p:nvPicPr>
          <p:cNvPr id="6" name="Billede 5" title="Figur beskrivelse af C"/>
          <p:cNvPicPr>
            <a:picLocks noChangeAspect="1"/>
          </p:cNvPicPr>
          <p:nvPr/>
        </p:nvPicPr>
        <p:blipFill>
          <a:blip r:embed="rId5"/>
          <a:stretch>
            <a:fillRect/>
          </a:stretch>
        </p:blipFill>
        <p:spPr>
          <a:xfrm>
            <a:off x="259974" y="4447839"/>
            <a:ext cx="4105848" cy="2410161"/>
          </a:xfrm>
          <a:prstGeom prst="rect">
            <a:avLst/>
          </a:prstGeom>
        </p:spPr>
      </p:pic>
      <p:pic>
        <p:nvPicPr>
          <p:cNvPr id="7" name="Billede 6" title="Region Syddanmark logo"/>
          <p:cNvPicPr>
            <a:picLocks noChangeAspect="1"/>
          </p:cNvPicPr>
          <p:nvPr/>
        </p:nvPicPr>
        <p:blipFill>
          <a:blip r:embed="rId6"/>
          <a:stretch>
            <a:fillRect/>
          </a:stretch>
        </p:blipFill>
        <p:spPr>
          <a:xfrm>
            <a:off x="10449352" y="63225"/>
            <a:ext cx="1685925" cy="866775"/>
          </a:xfrm>
          <a:prstGeom prst="rect">
            <a:avLst/>
          </a:prstGeom>
        </p:spPr>
      </p:pic>
      <p:pic>
        <p:nvPicPr>
          <p:cNvPr id="8" name="Billede 7" title="Figur af ABC"/>
          <p:cNvPicPr>
            <a:picLocks noChangeAspect="1"/>
          </p:cNvPicPr>
          <p:nvPr/>
        </p:nvPicPr>
        <p:blipFill>
          <a:blip r:embed="rId7"/>
          <a:stretch>
            <a:fillRect/>
          </a:stretch>
        </p:blipFill>
        <p:spPr>
          <a:xfrm>
            <a:off x="9511320" y="965446"/>
            <a:ext cx="2418134" cy="3419933"/>
          </a:xfrm>
          <a:prstGeom prst="rect">
            <a:avLst/>
          </a:prstGeom>
        </p:spPr>
      </p:pic>
    </p:spTree>
    <p:extLst>
      <p:ext uri="{BB962C8B-B14F-4D97-AF65-F5344CB8AC3E}">
        <p14:creationId xmlns:p14="http://schemas.microsoft.com/office/powerpoint/2010/main" val="4051642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tekst 10"/>
          <p:cNvSpPr>
            <a:spLocks noGrp="1"/>
          </p:cNvSpPr>
          <p:nvPr>
            <p:ph type="body" sz="quarter" idx="14"/>
          </p:nvPr>
        </p:nvSpPr>
        <p:spPr/>
        <p:txBody>
          <a:bodyPr>
            <a:normAutofit fontScale="77500" lnSpcReduction="20000"/>
          </a:bodyPr>
          <a:lstStyle/>
          <a:p>
            <a:endParaRPr lang="da-DK"/>
          </a:p>
        </p:txBody>
      </p:sp>
      <p:sp>
        <p:nvSpPr>
          <p:cNvPr id="3" name="Pladsholder til tekst 2"/>
          <p:cNvSpPr>
            <a:spLocks noGrp="1"/>
          </p:cNvSpPr>
          <p:nvPr>
            <p:ph type="body" sz="quarter" idx="13"/>
          </p:nvPr>
        </p:nvSpPr>
        <p:spPr>
          <a:xfrm>
            <a:off x="1574286" y="2846387"/>
            <a:ext cx="9933517" cy="3600400"/>
          </a:xfrm>
        </p:spPr>
        <p:txBody>
          <a:bodyPr/>
          <a:lstStyle/>
          <a:p>
            <a:r>
              <a:rPr lang="da-DK" dirty="0" smtClean="0"/>
              <a:t>”Lærer noget nyt fx på min uddannelse. Være aktiv i studiegruppen”</a:t>
            </a:r>
          </a:p>
          <a:p>
            <a:r>
              <a:rPr lang="da-DK" dirty="0" smtClean="0"/>
              <a:t>”Aktiv ved at turde sige fra til aktiviteter eller personer, der ikke er gode for én!”</a:t>
            </a:r>
          </a:p>
          <a:p>
            <a:r>
              <a:rPr lang="da-DK" dirty="0" smtClean="0"/>
              <a:t>”Aktivt vælge bare at være alene og ikke ”på” hele tiden. ”</a:t>
            </a:r>
          </a:p>
          <a:p>
            <a:r>
              <a:rPr lang="da-DK" dirty="0" smtClean="0"/>
              <a:t>”Aktivt vælge SOME og fællesskab fra”</a:t>
            </a:r>
            <a:endParaRPr lang="da-DK" dirty="0"/>
          </a:p>
        </p:txBody>
      </p:sp>
      <p:sp>
        <p:nvSpPr>
          <p:cNvPr id="10" name="Titel 9"/>
          <p:cNvSpPr>
            <a:spLocks noGrp="1"/>
          </p:cNvSpPr>
          <p:nvPr>
            <p:ph type="title"/>
          </p:nvPr>
        </p:nvSpPr>
        <p:spPr/>
        <p:txBody>
          <a:bodyPr/>
          <a:lstStyle/>
          <a:p>
            <a:r>
              <a:rPr lang="da-DK" dirty="0" smtClean="0"/>
              <a:t> </a:t>
            </a:r>
            <a:endParaRPr lang="da-DK" dirty="0"/>
          </a:p>
        </p:txBody>
      </p:sp>
      <p:pic>
        <p:nvPicPr>
          <p:cNvPr id="2" name="Billede 1" title="figur"/>
          <p:cNvPicPr>
            <a:picLocks noChangeAspect="1"/>
          </p:cNvPicPr>
          <p:nvPr/>
        </p:nvPicPr>
        <p:blipFill>
          <a:blip r:embed="rId3"/>
          <a:stretch>
            <a:fillRect/>
          </a:stretch>
        </p:blipFill>
        <p:spPr>
          <a:xfrm>
            <a:off x="1052603" y="812948"/>
            <a:ext cx="2773794" cy="1960949"/>
          </a:xfrm>
          <a:prstGeom prst="rect">
            <a:avLst/>
          </a:prstGeom>
        </p:spPr>
      </p:pic>
      <p:sp>
        <p:nvSpPr>
          <p:cNvPr id="4" name="Rektangel 3"/>
          <p:cNvSpPr/>
          <p:nvPr/>
        </p:nvSpPr>
        <p:spPr>
          <a:xfrm>
            <a:off x="4644829" y="1095155"/>
            <a:ext cx="4498347" cy="698268"/>
          </a:xfrm>
          <a:prstGeom prst="rect">
            <a:avLst/>
          </a:prstGeom>
        </p:spPr>
        <p:txBody>
          <a:bodyPr wrap="none">
            <a:spAutoFit/>
          </a:bodyPr>
          <a:lstStyle/>
          <a:p>
            <a:pPr>
              <a:lnSpc>
                <a:spcPct val="120000"/>
              </a:lnSpc>
            </a:pPr>
            <a:r>
              <a:rPr lang="da-DK" sz="3600" b="1" dirty="0">
                <a:solidFill>
                  <a:srgbClr val="7030A0"/>
                </a:solidFill>
                <a:latin typeface="K2D" panose="00000500000000000000" pitchFamily="2" charset="-34"/>
                <a:cs typeface="K2D" panose="00000500000000000000" pitchFamily="2" charset="-34"/>
              </a:rPr>
              <a:t>A - Gør noget aktivt</a:t>
            </a:r>
          </a:p>
        </p:txBody>
      </p:sp>
      <p:pic>
        <p:nvPicPr>
          <p:cNvPr id="6" name="Billede 5" title="Region Syddanmark logo"/>
          <p:cNvPicPr>
            <a:picLocks noChangeAspect="1"/>
          </p:cNvPicPr>
          <p:nvPr/>
        </p:nvPicPr>
        <p:blipFill>
          <a:blip r:embed="rId4"/>
          <a:stretch>
            <a:fillRect/>
          </a:stretch>
        </p:blipFill>
        <p:spPr>
          <a:xfrm>
            <a:off x="10449352" y="63225"/>
            <a:ext cx="1685925" cy="866775"/>
          </a:xfrm>
          <a:prstGeom prst="rect">
            <a:avLst/>
          </a:prstGeom>
        </p:spPr>
      </p:pic>
    </p:spTree>
    <p:extLst>
      <p:ext uri="{BB962C8B-B14F-4D97-AF65-F5344CB8AC3E}">
        <p14:creationId xmlns:p14="http://schemas.microsoft.com/office/powerpoint/2010/main" val="135366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7283</TotalTime>
  <Words>1913</Words>
  <Application>Microsoft Office PowerPoint</Application>
  <PresentationFormat>Widescreen</PresentationFormat>
  <Paragraphs>188</Paragraphs>
  <Slides>18</Slides>
  <Notes>17</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18</vt:i4>
      </vt:variant>
    </vt:vector>
  </HeadingPairs>
  <TitlesOfParts>
    <vt:vector size="26" baseType="lpstr">
      <vt:lpstr>Arial</vt:lpstr>
      <vt:lpstr>Calibri</vt:lpstr>
      <vt:lpstr>Calibri Light</vt:lpstr>
      <vt:lpstr>K2D</vt:lpstr>
      <vt:lpstr>Times New Roman</vt:lpstr>
      <vt:lpstr>Wingdings</vt:lpstr>
      <vt:lpstr>Wingdings 2</vt:lpstr>
      <vt:lpstr>Office-tema</vt:lpstr>
      <vt:lpstr> Velkommen til ABC-workshop for unge</vt:lpstr>
      <vt:lpstr>Dagens program </vt:lpstr>
      <vt:lpstr>Tjek ind – Hvad er mental sundhed for dig? </vt:lpstr>
      <vt:lpstr>Oplæg om ABC for mental sundhed </vt:lpstr>
      <vt:lpstr>Hvorfor er fokus på mental sundhed vigtigt? - Fordi mange, særligt unge, kæmper med dårlig mental sundhed. </vt:lpstr>
      <vt:lpstr>Livet er som en flod</vt:lpstr>
      <vt:lpstr> </vt:lpstr>
      <vt:lpstr>Hvad betyder ABC?</vt:lpstr>
      <vt:lpstr> </vt:lpstr>
      <vt:lpstr> </vt:lpstr>
      <vt:lpstr> </vt:lpstr>
      <vt:lpstr>Øvelse: Hvad er mit ABC? </vt:lpstr>
      <vt:lpstr>PAUSE 10 minutter</vt:lpstr>
      <vt:lpstr>Mikrohandlinger - Hvordan kan vi styrke at være fucking flinke i hverdagen </vt:lpstr>
      <vt:lpstr>Hvordan kan vi få en endnu bedre skole, hvor flere unge trives – ved at tage ABC-brillerne på og tænke i mikrohandlinger </vt:lpstr>
      <vt:lpstr> </vt:lpstr>
      <vt:lpstr>Opsamling </vt:lpstr>
      <vt:lpstr>Tak for 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Lars Hübertz</dc:creator>
  <cp:lastModifiedBy>Anne Kjær Christensen</cp:lastModifiedBy>
  <cp:revision>82</cp:revision>
  <cp:lastPrinted>2016-11-28T11:59:58Z</cp:lastPrinted>
  <dcterms:created xsi:type="dcterms:W3CDTF">2016-11-21T09:32:19Z</dcterms:created>
  <dcterms:modified xsi:type="dcterms:W3CDTF">2022-12-02T14:12:04Z</dcterms:modified>
</cp:coreProperties>
</file>