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5" r:id="rId2"/>
    <p:sldId id="267" r:id="rId3"/>
    <p:sldId id="296" r:id="rId4"/>
    <p:sldId id="298" r:id="rId5"/>
    <p:sldId id="309" r:id="rId6"/>
    <p:sldId id="302" r:id="rId7"/>
    <p:sldId id="303" r:id="rId8"/>
    <p:sldId id="305" r:id="rId9"/>
    <p:sldId id="301" r:id="rId10"/>
    <p:sldId id="293" r:id="rId11"/>
    <p:sldId id="307" r:id="rId12"/>
    <p:sldId id="308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F429-1C61-47A6-92F9-798B73896951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a-DK"/>
        </a:p>
      </dgm:t>
    </dgm:pt>
    <dgm:pt modelId="{433DF970-F4A7-49F0-98EA-918FC54B4F1C}">
      <dgm:prSet phldrT="[Tekst]" custT="1"/>
      <dgm:spPr/>
      <dgm:t>
        <a:bodyPr/>
        <a:lstStyle/>
        <a:p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1162C022-0A96-4E1D-BCC2-5FDB2E62165A}" type="parTrans" cxnId="{7587840B-4F85-42C8-B561-A5E76847AD61}">
      <dgm:prSet/>
      <dgm:spPr/>
      <dgm:t>
        <a:bodyPr/>
        <a:lstStyle/>
        <a:p>
          <a:endParaRPr lang="da-DK"/>
        </a:p>
      </dgm:t>
    </dgm:pt>
    <dgm:pt modelId="{D073EBC4-3906-49ED-97C9-A5620CD96B00}" type="sibTrans" cxnId="{7587840B-4F85-42C8-B561-A5E76847AD61}">
      <dgm:prSet/>
      <dgm:spPr/>
      <dgm:t>
        <a:bodyPr/>
        <a:lstStyle/>
        <a:p>
          <a:endParaRPr lang="da-DK"/>
        </a:p>
      </dgm:t>
    </dgm:pt>
    <dgm:pt modelId="{D18F9482-21A7-43A7-A0D7-EE96CB15579F}">
      <dgm:prSet phldrT="[Tekst]" custT="1"/>
      <dgm:spPr/>
      <dgm:t>
        <a:bodyPr/>
        <a:lstStyle/>
        <a:p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September og oktober</a:t>
          </a:r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B2940217-02C5-4D61-AC61-6C73B66CB484}" type="parTrans" cxnId="{24F7A633-0504-4DA1-B38A-E2E2D5CCDE3C}">
      <dgm:prSet/>
      <dgm:spPr/>
      <dgm:t>
        <a:bodyPr/>
        <a:lstStyle/>
        <a:p>
          <a:endParaRPr lang="da-DK"/>
        </a:p>
      </dgm:t>
    </dgm:pt>
    <dgm:pt modelId="{FE6C7F3C-BE8A-45E7-AEAC-23B93CB02D25}" type="sibTrans" cxnId="{24F7A633-0504-4DA1-B38A-E2E2D5CCDE3C}">
      <dgm:prSet/>
      <dgm:spPr/>
      <dgm:t>
        <a:bodyPr/>
        <a:lstStyle/>
        <a:p>
          <a:endParaRPr lang="da-DK"/>
        </a:p>
      </dgm:t>
    </dgm:pt>
    <dgm:pt modelId="{3330EE6B-D4FD-4B8A-B9CE-990D9F202DA5}">
      <dgm:prSet phldrT="[Tekst]" custT="1"/>
      <dgm:spPr/>
      <dgm:t>
        <a:bodyPr/>
        <a:lstStyle/>
        <a:p>
          <a:r>
            <a:rPr lang="da-DK" sz="1400" b="0" dirty="0" smtClean="0">
              <a:solidFill>
                <a:schemeClr val="tx2">
                  <a:lumMod val="50000"/>
                </a:schemeClr>
              </a:solidFill>
            </a:rPr>
            <a:t>Implementeringen drøftes i sundheds- klyngerne med fokus på kompetenceudvikling </a:t>
          </a:r>
          <a:r>
            <a:rPr lang="da-DK" sz="1400" b="0" dirty="0" err="1" smtClean="0">
              <a:solidFill>
                <a:schemeClr val="tx2">
                  <a:lumMod val="50000"/>
                </a:schemeClr>
              </a:solidFill>
            </a:rPr>
            <a:t>ift</a:t>
          </a:r>
          <a:r>
            <a:rPr lang="da-DK" sz="1400" b="0" dirty="0" smtClean="0">
              <a:solidFill>
                <a:schemeClr val="tx2">
                  <a:lumMod val="50000"/>
                </a:schemeClr>
              </a:solidFill>
            </a:rPr>
            <a:t> ISBAR</a:t>
          </a:r>
          <a:endParaRPr lang="da-DK" sz="1400" b="0" dirty="0">
            <a:solidFill>
              <a:schemeClr val="tx2">
                <a:lumMod val="50000"/>
              </a:schemeClr>
            </a:solidFill>
          </a:endParaRPr>
        </a:p>
      </dgm:t>
    </dgm:pt>
    <dgm:pt modelId="{ACF88E8C-4F5A-4AA0-BBB5-E622E0FA3934}" type="parTrans" cxnId="{63CF4369-9A02-49DA-9FC3-5B18DDC54242}">
      <dgm:prSet/>
      <dgm:spPr/>
      <dgm:t>
        <a:bodyPr/>
        <a:lstStyle/>
        <a:p>
          <a:endParaRPr lang="da-DK"/>
        </a:p>
      </dgm:t>
    </dgm:pt>
    <dgm:pt modelId="{5179FB92-6846-4F67-B089-11CE95B654D7}" type="sibTrans" cxnId="{63CF4369-9A02-49DA-9FC3-5B18DDC54242}">
      <dgm:prSet/>
      <dgm:spPr/>
      <dgm:t>
        <a:bodyPr/>
        <a:lstStyle/>
        <a:p>
          <a:endParaRPr lang="da-DK"/>
        </a:p>
      </dgm:t>
    </dgm:pt>
    <dgm:pt modelId="{D0B8AF52-11C9-441B-AB9D-754E9CD667F0}">
      <dgm:prSet phldrT="[Tekst]" custT="1"/>
      <dgm:spPr/>
      <dgm:t>
        <a:bodyPr/>
        <a:lstStyle/>
        <a:p>
          <a:endParaRPr lang="da-DK" sz="1800" b="1" dirty="0" smtClean="0">
            <a:solidFill>
              <a:schemeClr val="tx2">
                <a:lumMod val="50000"/>
              </a:schemeClr>
            </a:solidFill>
          </a:endParaRPr>
        </a:p>
        <a:p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31E17FE6-E6FE-43E0-9C38-340A8A7D129D}" type="parTrans" cxnId="{1B58EAA3-9BFC-4CDB-9113-617D4EDE8257}">
      <dgm:prSet/>
      <dgm:spPr/>
      <dgm:t>
        <a:bodyPr/>
        <a:lstStyle/>
        <a:p>
          <a:endParaRPr lang="da-DK"/>
        </a:p>
      </dgm:t>
    </dgm:pt>
    <dgm:pt modelId="{A5A3462A-0789-4ECF-9821-CA2ACD75A85A}" type="sibTrans" cxnId="{1B58EAA3-9BFC-4CDB-9113-617D4EDE8257}">
      <dgm:prSet/>
      <dgm:spPr/>
      <dgm:t>
        <a:bodyPr/>
        <a:lstStyle/>
        <a:p>
          <a:endParaRPr lang="da-DK"/>
        </a:p>
      </dgm:t>
    </dgm:pt>
    <dgm:pt modelId="{370E694C-A509-4369-AF9D-3D6236E185C3}">
      <dgm:prSet phldrT="[Tekst]" custT="1"/>
      <dgm:spPr/>
      <dgm:t>
        <a:bodyPr/>
        <a:lstStyle/>
        <a:p>
          <a:r>
            <a:rPr lang="da-DK" sz="1800" b="1" dirty="0">
              <a:solidFill>
                <a:schemeClr val="tx2">
                  <a:lumMod val="50000"/>
                </a:schemeClr>
              </a:solidFill>
            </a:rPr>
            <a:t>Den 1. </a:t>
          </a:r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november</a:t>
          </a:r>
        </a:p>
        <a:p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2023</a:t>
          </a:r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A4F0CB13-562B-4431-9517-4638F21342FA}" type="sibTrans" cxnId="{DA5EB9B8-E88A-475E-81CD-075F1E7C9214}">
      <dgm:prSet/>
      <dgm:spPr/>
      <dgm:t>
        <a:bodyPr/>
        <a:lstStyle/>
        <a:p>
          <a:endParaRPr lang="da-DK"/>
        </a:p>
      </dgm:t>
    </dgm:pt>
    <dgm:pt modelId="{A6DB9FEA-BFE0-4FBA-820F-94F708E7E365}" type="parTrans" cxnId="{DA5EB9B8-E88A-475E-81CD-075F1E7C9214}">
      <dgm:prSet/>
      <dgm:spPr/>
      <dgm:t>
        <a:bodyPr/>
        <a:lstStyle/>
        <a:p>
          <a:endParaRPr lang="da-DK"/>
        </a:p>
      </dgm:t>
    </dgm:pt>
    <dgm:pt modelId="{5A79262D-8015-4591-B644-6A0541F83450}">
      <dgm:prSet phldrT="[Tekst]" custT="1"/>
      <dgm:spPr/>
      <dgm:t>
        <a:bodyPr/>
        <a:lstStyle/>
        <a:p>
          <a:r>
            <a:rPr lang="da-DK" sz="1800" b="1" dirty="0">
              <a:solidFill>
                <a:schemeClr val="tx2">
                  <a:lumMod val="50000"/>
                </a:schemeClr>
              </a:solidFill>
            </a:rPr>
            <a:t>Den </a:t>
          </a:r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28. august</a:t>
          </a:r>
        </a:p>
        <a:p>
          <a:r>
            <a:rPr lang="da-DK" sz="1400" b="0" dirty="0" smtClean="0">
              <a:solidFill>
                <a:schemeClr val="tx2">
                  <a:lumMod val="50000"/>
                </a:schemeClr>
              </a:solidFill>
            </a:rPr>
            <a:t>Regionsrådet godkender modellen</a:t>
          </a:r>
        </a:p>
        <a:p>
          <a:r>
            <a:rPr lang="da-DK" sz="1400" b="1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da-DK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E94A860B-27C3-44BD-9B65-2592642953CC}" type="parTrans" cxnId="{184F6B84-0AC5-49B4-9AE8-DA24019311A9}">
      <dgm:prSet/>
      <dgm:spPr/>
      <dgm:t>
        <a:bodyPr/>
        <a:lstStyle/>
        <a:p>
          <a:endParaRPr lang="da-DK"/>
        </a:p>
      </dgm:t>
    </dgm:pt>
    <dgm:pt modelId="{2DD3E4A0-841B-4C4F-A896-18692A106772}" type="sibTrans" cxnId="{184F6B84-0AC5-49B4-9AE8-DA24019311A9}">
      <dgm:prSet/>
      <dgm:spPr/>
      <dgm:t>
        <a:bodyPr/>
        <a:lstStyle/>
        <a:p>
          <a:endParaRPr lang="da-DK"/>
        </a:p>
      </dgm:t>
    </dgm:pt>
    <dgm:pt modelId="{259C14E0-5E7F-4DE8-988B-0A9748A8FF9E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tx2">
                  <a:lumMod val="50000"/>
                </a:schemeClr>
              </a:solidFill>
            </a:rPr>
            <a:t>Modellen for udvidet behandlingsansvar træder i kraft</a:t>
          </a:r>
          <a:endParaRPr lang="da-DK" sz="1200" dirty="0">
            <a:solidFill>
              <a:schemeClr val="tx2">
                <a:lumMod val="50000"/>
              </a:schemeClr>
            </a:solidFill>
          </a:endParaRPr>
        </a:p>
      </dgm:t>
    </dgm:pt>
    <dgm:pt modelId="{7247B1B5-63C6-49E1-88E9-1A47D52B5AD0}" type="sibTrans" cxnId="{10C36F37-1CBC-4443-A9EE-6C505E7BA6C6}">
      <dgm:prSet/>
      <dgm:spPr/>
      <dgm:t>
        <a:bodyPr/>
        <a:lstStyle/>
        <a:p>
          <a:endParaRPr lang="da-DK"/>
        </a:p>
      </dgm:t>
    </dgm:pt>
    <dgm:pt modelId="{047BE6E6-4B94-4B29-B1C1-80EA4C34DD19}" type="parTrans" cxnId="{10C36F37-1CBC-4443-A9EE-6C505E7BA6C6}">
      <dgm:prSet/>
      <dgm:spPr/>
      <dgm:t>
        <a:bodyPr/>
        <a:lstStyle/>
        <a:p>
          <a:endParaRPr lang="da-DK"/>
        </a:p>
      </dgm:t>
    </dgm:pt>
    <dgm:pt modelId="{65DD5FF6-1CF3-4629-8721-23BD3F5C0ACF}" type="pres">
      <dgm:prSet presAssocID="{98DCF429-1C61-47A6-92F9-798B738969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3397FB2-72E0-4412-9642-8618E25288A0}" type="pres">
      <dgm:prSet presAssocID="{98DCF429-1C61-47A6-92F9-798B73896951}" presName="arrow" presStyleLbl="bgShp" presStyleIdx="0" presStyleCnt="1"/>
      <dgm:spPr/>
    </dgm:pt>
    <dgm:pt modelId="{F4C190EF-C727-4F60-B5A7-BFE0DE63C197}" type="pres">
      <dgm:prSet presAssocID="{98DCF429-1C61-47A6-92F9-798B73896951}" presName="points" presStyleCnt="0"/>
      <dgm:spPr/>
    </dgm:pt>
    <dgm:pt modelId="{2D03A584-3B49-4B2B-A7F7-BE9CDDADEA24}" type="pres">
      <dgm:prSet presAssocID="{5A79262D-8015-4591-B644-6A0541F83450}" presName="compositeA" presStyleCnt="0"/>
      <dgm:spPr/>
    </dgm:pt>
    <dgm:pt modelId="{308C3F77-2DEF-41B3-807E-1C4C223FB02B}" type="pres">
      <dgm:prSet presAssocID="{5A79262D-8015-4591-B644-6A0541F83450}" presName="textA" presStyleLbl="revTx" presStyleIdx="0" presStyleCnt="5" custScaleX="1535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B0C6D0-38A3-4540-8587-A75A00641987}" type="pres">
      <dgm:prSet presAssocID="{5A79262D-8015-4591-B644-6A0541F83450}" presName="circleA" presStyleLbl="node1" presStyleIdx="0" presStyleCnt="5"/>
      <dgm:spPr/>
    </dgm:pt>
    <dgm:pt modelId="{18E604ED-1CBB-48AD-9B98-B16131DAD5BC}" type="pres">
      <dgm:prSet presAssocID="{5A79262D-8015-4591-B644-6A0541F83450}" presName="spaceA" presStyleCnt="0"/>
      <dgm:spPr/>
    </dgm:pt>
    <dgm:pt modelId="{204C1A7D-1380-4259-A477-E01A4B888065}" type="pres">
      <dgm:prSet presAssocID="{2DD3E4A0-841B-4C4F-A896-18692A106772}" presName="space" presStyleCnt="0"/>
      <dgm:spPr/>
    </dgm:pt>
    <dgm:pt modelId="{03987FF3-2DFA-42BA-862E-F3E6D41A77C3}" type="pres">
      <dgm:prSet presAssocID="{433DF970-F4A7-49F0-98EA-918FC54B4F1C}" presName="compositeB" presStyleCnt="0"/>
      <dgm:spPr/>
    </dgm:pt>
    <dgm:pt modelId="{9DAE0096-19A2-41F7-805B-24FAF58D9F17}" type="pres">
      <dgm:prSet presAssocID="{433DF970-F4A7-49F0-98EA-918FC54B4F1C}" presName="textB" presStyleLbl="revTx" presStyleIdx="1" presStyleCnt="5" custScaleX="17751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A77A2F4-1DE3-447E-91C4-DBEAB17946DD}" type="pres">
      <dgm:prSet presAssocID="{433DF970-F4A7-49F0-98EA-918FC54B4F1C}" presName="circleB" presStyleLbl="node1" presStyleIdx="1" presStyleCnt="5" custLinFactX="-200000" custLinFactY="200000" custLinFactNeighborX="-227953" custLinFactNeighborY="248729"/>
      <dgm:spPr>
        <a:noFill/>
        <a:ln>
          <a:noFill/>
        </a:ln>
      </dgm:spPr>
      <dgm:t>
        <a:bodyPr/>
        <a:lstStyle/>
        <a:p>
          <a:endParaRPr lang="da-DK"/>
        </a:p>
      </dgm:t>
    </dgm:pt>
    <dgm:pt modelId="{60B8366D-8692-41A6-88D1-EEEB995EE366}" type="pres">
      <dgm:prSet presAssocID="{433DF970-F4A7-49F0-98EA-918FC54B4F1C}" presName="spaceB" presStyleCnt="0"/>
      <dgm:spPr/>
    </dgm:pt>
    <dgm:pt modelId="{88029332-62BB-4BCC-8931-9929F11A5917}" type="pres">
      <dgm:prSet presAssocID="{D073EBC4-3906-49ED-97C9-A5620CD96B00}" presName="space" presStyleCnt="0"/>
      <dgm:spPr/>
    </dgm:pt>
    <dgm:pt modelId="{ACAEB366-2D95-4A79-B9E4-8E014362DFD7}" type="pres">
      <dgm:prSet presAssocID="{D18F9482-21A7-43A7-A0D7-EE96CB15579F}" presName="compositeA" presStyleCnt="0"/>
      <dgm:spPr/>
    </dgm:pt>
    <dgm:pt modelId="{5A7B98F2-1E88-42FC-B265-EEDD897695BE}" type="pres">
      <dgm:prSet presAssocID="{D18F9482-21A7-43A7-A0D7-EE96CB15579F}" presName="textA" presStyleLbl="revTx" presStyleIdx="2" presStyleCnt="5" custScaleX="27372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5DD8FD5-D1A6-441E-8E86-5A513BCE5576}" type="pres">
      <dgm:prSet presAssocID="{D18F9482-21A7-43A7-A0D7-EE96CB15579F}" presName="circleA" presStyleLbl="node1" presStyleIdx="2" presStyleCnt="5"/>
      <dgm:spPr/>
    </dgm:pt>
    <dgm:pt modelId="{D98BC135-37A4-4C22-BE70-6698FFCF9515}" type="pres">
      <dgm:prSet presAssocID="{D18F9482-21A7-43A7-A0D7-EE96CB15579F}" presName="spaceA" presStyleCnt="0"/>
      <dgm:spPr/>
    </dgm:pt>
    <dgm:pt modelId="{279E962B-EF54-4699-8086-188D5F13113D}" type="pres">
      <dgm:prSet presAssocID="{FE6C7F3C-BE8A-45E7-AEAC-23B93CB02D25}" presName="space" presStyleCnt="0"/>
      <dgm:spPr/>
    </dgm:pt>
    <dgm:pt modelId="{C9B705CE-F571-4F98-9F84-03A407941A0E}" type="pres">
      <dgm:prSet presAssocID="{D0B8AF52-11C9-441B-AB9D-754E9CD667F0}" presName="compositeB" presStyleCnt="0"/>
      <dgm:spPr/>
    </dgm:pt>
    <dgm:pt modelId="{B0240FCA-347F-4AC1-ABD7-0CAA73027DAD}" type="pres">
      <dgm:prSet presAssocID="{D0B8AF52-11C9-441B-AB9D-754E9CD667F0}" presName="textB" presStyleLbl="revTx" presStyleIdx="3" presStyleCnt="5" custScaleX="17366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8DD3D50-9EE5-4EAE-9A3F-FF8B0D6A2BD5}" type="pres">
      <dgm:prSet presAssocID="{D0B8AF52-11C9-441B-AB9D-754E9CD667F0}" presName="circleB" presStyleLbl="node1" presStyleIdx="3" presStyleCnt="5" custLinFactX="354012" custLinFactY="200000" custLinFactNeighborX="400000" custLinFactNeighborY="283971"/>
      <dgm:spPr>
        <a:noFill/>
        <a:ln>
          <a:noFill/>
        </a:ln>
      </dgm:spPr>
      <dgm:t>
        <a:bodyPr/>
        <a:lstStyle/>
        <a:p>
          <a:endParaRPr lang="da-DK"/>
        </a:p>
      </dgm:t>
    </dgm:pt>
    <dgm:pt modelId="{7897EB4F-BFEF-4157-9246-11DB0084AC0E}" type="pres">
      <dgm:prSet presAssocID="{D0B8AF52-11C9-441B-AB9D-754E9CD667F0}" presName="spaceB" presStyleCnt="0"/>
      <dgm:spPr/>
    </dgm:pt>
    <dgm:pt modelId="{1196CCBD-67E1-400E-81C4-8209B3C142FA}" type="pres">
      <dgm:prSet presAssocID="{A5A3462A-0789-4ECF-9821-CA2ACD75A85A}" presName="space" presStyleCnt="0"/>
      <dgm:spPr/>
    </dgm:pt>
    <dgm:pt modelId="{781126C3-A6C5-4351-97BC-516EA6CBAAAB}" type="pres">
      <dgm:prSet presAssocID="{370E694C-A509-4369-AF9D-3D6236E185C3}" presName="compositeA" presStyleCnt="0"/>
      <dgm:spPr/>
    </dgm:pt>
    <dgm:pt modelId="{1A44C7CC-DB3B-49C2-9FA7-641F894EFE7D}" type="pres">
      <dgm:prSet presAssocID="{370E694C-A509-4369-AF9D-3D6236E185C3}" presName="textA" presStyleLbl="revTx" presStyleIdx="4" presStyleCnt="5" custScaleX="20598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B12746-E51B-4A69-8EFE-19A84ADDF324}" type="pres">
      <dgm:prSet presAssocID="{370E694C-A509-4369-AF9D-3D6236E185C3}" presName="circleA" presStyleLbl="node1" presStyleIdx="4" presStyleCnt="5"/>
      <dgm:spPr/>
    </dgm:pt>
    <dgm:pt modelId="{CBA8BF89-85B8-41FA-BB4B-BC10E7B31376}" type="pres">
      <dgm:prSet presAssocID="{370E694C-A509-4369-AF9D-3D6236E185C3}" presName="spaceA" presStyleCnt="0"/>
      <dgm:spPr/>
    </dgm:pt>
  </dgm:ptLst>
  <dgm:cxnLst>
    <dgm:cxn modelId="{2C1318AD-FC86-4790-B184-2ED540ED49DE}" type="presOf" srcId="{259C14E0-5E7F-4DE8-988B-0A9748A8FF9E}" destId="{1A44C7CC-DB3B-49C2-9FA7-641F894EFE7D}" srcOrd="0" destOrd="1" presId="urn:microsoft.com/office/officeart/2005/8/layout/hProcess11"/>
    <dgm:cxn modelId="{7561AB08-9931-4866-8B80-28461CB8BBAC}" type="presOf" srcId="{5A79262D-8015-4591-B644-6A0541F83450}" destId="{308C3F77-2DEF-41B3-807E-1C4C223FB02B}" srcOrd="0" destOrd="0" presId="urn:microsoft.com/office/officeart/2005/8/layout/hProcess11"/>
    <dgm:cxn modelId="{24F7A633-0504-4DA1-B38A-E2E2D5CCDE3C}" srcId="{98DCF429-1C61-47A6-92F9-798B73896951}" destId="{D18F9482-21A7-43A7-A0D7-EE96CB15579F}" srcOrd="2" destOrd="0" parTransId="{B2940217-02C5-4D61-AC61-6C73B66CB484}" sibTransId="{FE6C7F3C-BE8A-45E7-AEAC-23B93CB02D25}"/>
    <dgm:cxn modelId="{10C36F37-1CBC-4443-A9EE-6C505E7BA6C6}" srcId="{370E694C-A509-4369-AF9D-3D6236E185C3}" destId="{259C14E0-5E7F-4DE8-988B-0A9748A8FF9E}" srcOrd="0" destOrd="0" parTransId="{047BE6E6-4B94-4B29-B1C1-80EA4C34DD19}" sibTransId="{7247B1B5-63C6-49E1-88E9-1A47D52B5AD0}"/>
    <dgm:cxn modelId="{848A4028-9B4D-40D2-BB60-F2D26D157641}" type="presOf" srcId="{D0B8AF52-11C9-441B-AB9D-754E9CD667F0}" destId="{B0240FCA-347F-4AC1-ABD7-0CAA73027DAD}" srcOrd="0" destOrd="0" presId="urn:microsoft.com/office/officeart/2005/8/layout/hProcess11"/>
    <dgm:cxn modelId="{DA5EB9B8-E88A-475E-81CD-075F1E7C9214}" srcId="{98DCF429-1C61-47A6-92F9-798B73896951}" destId="{370E694C-A509-4369-AF9D-3D6236E185C3}" srcOrd="4" destOrd="0" parTransId="{A6DB9FEA-BFE0-4FBA-820F-94F708E7E365}" sibTransId="{A4F0CB13-562B-4431-9517-4638F21342FA}"/>
    <dgm:cxn modelId="{63CF4369-9A02-49DA-9FC3-5B18DDC54242}" srcId="{D18F9482-21A7-43A7-A0D7-EE96CB15579F}" destId="{3330EE6B-D4FD-4B8A-B9CE-990D9F202DA5}" srcOrd="0" destOrd="0" parTransId="{ACF88E8C-4F5A-4AA0-BBB5-E622E0FA3934}" sibTransId="{5179FB92-6846-4F67-B089-11CE95B654D7}"/>
    <dgm:cxn modelId="{6DDBCF02-120A-4B5D-8DBF-19308C2A00DD}" type="presOf" srcId="{D18F9482-21A7-43A7-A0D7-EE96CB15579F}" destId="{5A7B98F2-1E88-42FC-B265-EEDD897695BE}" srcOrd="0" destOrd="0" presId="urn:microsoft.com/office/officeart/2005/8/layout/hProcess11"/>
    <dgm:cxn modelId="{7637A96F-49F7-403A-9CED-6AF5C9CC9801}" type="presOf" srcId="{98DCF429-1C61-47A6-92F9-798B73896951}" destId="{65DD5FF6-1CF3-4629-8721-23BD3F5C0ACF}" srcOrd="0" destOrd="0" presId="urn:microsoft.com/office/officeart/2005/8/layout/hProcess11"/>
    <dgm:cxn modelId="{1B58EAA3-9BFC-4CDB-9113-617D4EDE8257}" srcId="{98DCF429-1C61-47A6-92F9-798B73896951}" destId="{D0B8AF52-11C9-441B-AB9D-754E9CD667F0}" srcOrd="3" destOrd="0" parTransId="{31E17FE6-E6FE-43E0-9C38-340A8A7D129D}" sibTransId="{A5A3462A-0789-4ECF-9821-CA2ACD75A85A}"/>
    <dgm:cxn modelId="{F556EA91-BE6A-41B8-92BF-00AC60258833}" type="presOf" srcId="{3330EE6B-D4FD-4B8A-B9CE-990D9F202DA5}" destId="{5A7B98F2-1E88-42FC-B265-EEDD897695BE}" srcOrd="0" destOrd="1" presId="urn:microsoft.com/office/officeart/2005/8/layout/hProcess11"/>
    <dgm:cxn modelId="{426AFA35-402E-44E2-B12C-D0E7E4747E77}" type="presOf" srcId="{370E694C-A509-4369-AF9D-3D6236E185C3}" destId="{1A44C7CC-DB3B-49C2-9FA7-641F894EFE7D}" srcOrd="0" destOrd="0" presId="urn:microsoft.com/office/officeart/2005/8/layout/hProcess11"/>
    <dgm:cxn modelId="{7587840B-4F85-42C8-B561-A5E76847AD61}" srcId="{98DCF429-1C61-47A6-92F9-798B73896951}" destId="{433DF970-F4A7-49F0-98EA-918FC54B4F1C}" srcOrd="1" destOrd="0" parTransId="{1162C022-0A96-4E1D-BCC2-5FDB2E62165A}" sibTransId="{D073EBC4-3906-49ED-97C9-A5620CD96B00}"/>
    <dgm:cxn modelId="{745CF128-BFA0-4648-9892-482A3A349FD6}" type="presOf" srcId="{433DF970-F4A7-49F0-98EA-918FC54B4F1C}" destId="{9DAE0096-19A2-41F7-805B-24FAF58D9F17}" srcOrd="0" destOrd="0" presId="urn:microsoft.com/office/officeart/2005/8/layout/hProcess11"/>
    <dgm:cxn modelId="{184F6B84-0AC5-49B4-9AE8-DA24019311A9}" srcId="{98DCF429-1C61-47A6-92F9-798B73896951}" destId="{5A79262D-8015-4591-B644-6A0541F83450}" srcOrd="0" destOrd="0" parTransId="{E94A860B-27C3-44BD-9B65-2592642953CC}" sibTransId="{2DD3E4A0-841B-4C4F-A896-18692A106772}"/>
    <dgm:cxn modelId="{ED0F7307-E529-4E85-BCDC-337E7161F24C}" type="presParOf" srcId="{65DD5FF6-1CF3-4629-8721-23BD3F5C0ACF}" destId="{13397FB2-72E0-4412-9642-8618E25288A0}" srcOrd="0" destOrd="0" presId="urn:microsoft.com/office/officeart/2005/8/layout/hProcess11"/>
    <dgm:cxn modelId="{1194E3E6-447A-4EB6-88BB-608D13EE489A}" type="presParOf" srcId="{65DD5FF6-1CF3-4629-8721-23BD3F5C0ACF}" destId="{F4C190EF-C727-4F60-B5A7-BFE0DE63C197}" srcOrd="1" destOrd="0" presId="urn:microsoft.com/office/officeart/2005/8/layout/hProcess11"/>
    <dgm:cxn modelId="{E84AB8CE-95CB-467C-8C81-9D1E69996F08}" type="presParOf" srcId="{F4C190EF-C727-4F60-B5A7-BFE0DE63C197}" destId="{2D03A584-3B49-4B2B-A7F7-BE9CDDADEA24}" srcOrd="0" destOrd="0" presId="urn:microsoft.com/office/officeart/2005/8/layout/hProcess11"/>
    <dgm:cxn modelId="{1B235224-B5E5-4A9D-A7CF-128D3D1FF525}" type="presParOf" srcId="{2D03A584-3B49-4B2B-A7F7-BE9CDDADEA24}" destId="{308C3F77-2DEF-41B3-807E-1C4C223FB02B}" srcOrd="0" destOrd="0" presId="urn:microsoft.com/office/officeart/2005/8/layout/hProcess11"/>
    <dgm:cxn modelId="{D16BA030-BA16-4DB6-AFEC-65CB13B165ED}" type="presParOf" srcId="{2D03A584-3B49-4B2B-A7F7-BE9CDDADEA24}" destId="{A9B0C6D0-38A3-4540-8587-A75A00641987}" srcOrd="1" destOrd="0" presId="urn:microsoft.com/office/officeart/2005/8/layout/hProcess11"/>
    <dgm:cxn modelId="{E1410F1E-CE6C-4F0B-B989-366CA2C5FE7E}" type="presParOf" srcId="{2D03A584-3B49-4B2B-A7F7-BE9CDDADEA24}" destId="{18E604ED-1CBB-48AD-9B98-B16131DAD5BC}" srcOrd="2" destOrd="0" presId="urn:microsoft.com/office/officeart/2005/8/layout/hProcess11"/>
    <dgm:cxn modelId="{BB6A07FE-7958-455F-922D-06C6FB7A7C30}" type="presParOf" srcId="{F4C190EF-C727-4F60-B5A7-BFE0DE63C197}" destId="{204C1A7D-1380-4259-A477-E01A4B888065}" srcOrd="1" destOrd="0" presId="urn:microsoft.com/office/officeart/2005/8/layout/hProcess11"/>
    <dgm:cxn modelId="{FDE1E68C-5EF2-4BB1-83FF-5DCEDF6D5017}" type="presParOf" srcId="{F4C190EF-C727-4F60-B5A7-BFE0DE63C197}" destId="{03987FF3-2DFA-42BA-862E-F3E6D41A77C3}" srcOrd="2" destOrd="0" presId="urn:microsoft.com/office/officeart/2005/8/layout/hProcess11"/>
    <dgm:cxn modelId="{FF37F6AA-E1CF-450F-9586-E45BDC8AB439}" type="presParOf" srcId="{03987FF3-2DFA-42BA-862E-F3E6D41A77C3}" destId="{9DAE0096-19A2-41F7-805B-24FAF58D9F17}" srcOrd="0" destOrd="0" presId="urn:microsoft.com/office/officeart/2005/8/layout/hProcess11"/>
    <dgm:cxn modelId="{5FE5726F-C543-4AB5-A5E5-66C9B8A0B536}" type="presParOf" srcId="{03987FF3-2DFA-42BA-862E-F3E6D41A77C3}" destId="{2A77A2F4-1DE3-447E-91C4-DBEAB17946DD}" srcOrd="1" destOrd="0" presId="urn:microsoft.com/office/officeart/2005/8/layout/hProcess11"/>
    <dgm:cxn modelId="{91958250-BF6A-4CF8-843B-55D4456CE5C5}" type="presParOf" srcId="{03987FF3-2DFA-42BA-862E-F3E6D41A77C3}" destId="{60B8366D-8692-41A6-88D1-EEEB995EE366}" srcOrd="2" destOrd="0" presId="urn:microsoft.com/office/officeart/2005/8/layout/hProcess11"/>
    <dgm:cxn modelId="{34879C00-37A4-4AE1-8D93-2140DAA72D65}" type="presParOf" srcId="{F4C190EF-C727-4F60-B5A7-BFE0DE63C197}" destId="{88029332-62BB-4BCC-8931-9929F11A5917}" srcOrd="3" destOrd="0" presId="urn:microsoft.com/office/officeart/2005/8/layout/hProcess11"/>
    <dgm:cxn modelId="{16102B65-B693-48EB-9373-038B25B43D62}" type="presParOf" srcId="{F4C190EF-C727-4F60-B5A7-BFE0DE63C197}" destId="{ACAEB366-2D95-4A79-B9E4-8E014362DFD7}" srcOrd="4" destOrd="0" presId="urn:microsoft.com/office/officeart/2005/8/layout/hProcess11"/>
    <dgm:cxn modelId="{7F505460-DA5C-4292-8868-96B3224B610E}" type="presParOf" srcId="{ACAEB366-2D95-4A79-B9E4-8E014362DFD7}" destId="{5A7B98F2-1E88-42FC-B265-EEDD897695BE}" srcOrd="0" destOrd="0" presId="urn:microsoft.com/office/officeart/2005/8/layout/hProcess11"/>
    <dgm:cxn modelId="{BFF975FC-1426-4B6D-BEBF-635D437AC6B3}" type="presParOf" srcId="{ACAEB366-2D95-4A79-B9E4-8E014362DFD7}" destId="{A5DD8FD5-D1A6-441E-8E86-5A513BCE5576}" srcOrd="1" destOrd="0" presId="urn:microsoft.com/office/officeart/2005/8/layout/hProcess11"/>
    <dgm:cxn modelId="{5FB84078-85E6-42AB-AE22-AF82FB6A928A}" type="presParOf" srcId="{ACAEB366-2D95-4A79-B9E4-8E014362DFD7}" destId="{D98BC135-37A4-4C22-BE70-6698FFCF9515}" srcOrd="2" destOrd="0" presId="urn:microsoft.com/office/officeart/2005/8/layout/hProcess11"/>
    <dgm:cxn modelId="{DB4D1448-669E-43AB-8F76-D206E1D2E521}" type="presParOf" srcId="{F4C190EF-C727-4F60-B5A7-BFE0DE63C197}" destId="{279E962B-EF54-4699-8086-188D5F13113D}" srcOrd="5" destOrd="0" presId="urn:microsoft.com/office/officeart/2005/8/layout/hProcess11"/>
    <dgm:cxn modelId="{D2DD9E25-5B6C-46BE-AD22-4D4F58C7A896}" type="presParOf" srcId="{F4C190EF-C727-4F60-B5A7-BFE0DE63C197}" destId="{C9B705CE-F571-4F98-9F84-03A407941A0E}" srcOrd="6" destOrd="0" presId="urn:microsoft.com/office/officeart/2005/8/layout/hProcess11"/>
    <dgm:cxn modelId="{7448923C-98A2-48B0-BED1-4F4161AE2B5F}" type="presParOf" srcId="{C9B705CE-F571-4F98-9F84-03A407941A0E}" destId="{B0240FCA-347F-4AC1-ABD7-0CAA73027DAD}" srcOrd="0" destOrd="0" presId="urn:microsoft.com/office/officeart/2005/8/layout/hProcess11"/>
    <dgm:cxn modelId="{D10213E7-B5DA-4726-9787-A475EC5723BE}" type="presParOf" srcId="{C9B705CE-F571-4F98-9F84-03A407941A0E}" destId="{F8DD3D50-9EE5-4EAE-9A3F-FF8B0D6A2BD5}" srcOrd="1" destOrd="0" presId="urn:microsoft.com/office/officeart/2005/8/layout/hProcess11"/>
    <dgm:cxn modelId="{E235A8F6-BDCC-4613-B361-75D8C93C9E7B}" type="presParOf" srcId="{C9B705CE-F571-4F98-9F84-03A407941A0E}" destId="{7897EB4F-BFEF-4157-9246-11DB0084AC0E}" srcOrd="2" destOrd="0" presId="urn:microsoft.com/office/officeart/2005/8/layout/hProcess11"/>
    <dgm:cxn modelId="{D66D4A35-8120-49EE-BBBA-86FA6B3F8FCC}" type="presParOf" srcId="{F4C190EF-C727-4F60-B5A7-BFE0DE63C197}" destId="{1196CCBD-67E1-400E-81C4-8209B3C142FA}" srcOrd="7" destOrd="0" presId="urn:microsoft.com/office/officeart/2005/8/layout/hProcess11"/>
    <dgm:cxn modelId="{435D4EE6-81D1-4FB0-9ACA-AC9EAC157B23}" type="presParOf" srcId="{F4C190EF-C727-4F60-B5A7-BFE0DE63C197}" destId="{781126C3-A6C5-4351-97BC-516EA6CBAAAB}" srcOrd="8" destOrd="0" presId="urn:microsoft.com/office/officeart/2005/8/layout/hProcess11"/>
    <dgm:cxn modelId="{B0497CF6-A6AD-48CB-A858-CFEF7C51A310}" type="presParOf" srcId="{781126C3-A6C5-4351-97BC-516EA6CBAAAB}" destId="{1A44C7CC-DB3B-49C2-9FA7-641F894EFE7D}" srcOrd="0" destOrd="0" presId="urn:microsoft.com/office/officeart/2005/8/layout/hProcess11"/>
    <dgm:cxn modelId="{674847AD-1ECF-4A84-9B7A-3171DADEF0A7}" type="presParOf" srcId="{781126C3-A6C5-4351-97BC-516EA6CBAAAB}" destId="{45B12746-E51B-4A69-8EFE-19A84ADDF324}" srcOrd="1" destOrd="0" presId="urn:microsoft.com/office/officeart/2005/8/layout/hProcess11"/>
    <dgm:cxn modelId="{8ABDB0A2-D40F-4C90-9230-6E4BA8FFAF71}" type="presParOf" srcId="{781126C3-A6C5-4351-97BC-516EA6CBAAAB}" destId="{CBA8BF89-85B8-41FA-BB4B-BC10E7B31376}" srcOrd="2" destOrd="0" presId="urn:microsoft.com/office/officeart/2005/8/layout/hProcess1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7FB2-72E0-4412-9642-8618E25288A0}">
      <dsp:nvSpPr>
        <dsp:cNvPr id="0" name=""/>
        <dsp:cNvSpPr/>
      </dsp:nvSpPr>
      <dsp:spPr>
        <a:xfrm>
          <a:off x="0" y="1706589"/>
          <a:ext cx="8952707" cy="2275452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C3F77-2DEF-41B3-807E-1C4C223FB02B}">
      <dsp:nvSpPr>
        <dsp:cNvPr id="0" name=""/>
        <dsp:cNvSpPr/>
      </dsp:nvSpPr>
      <dsp:spPr>
        <a:xfrm>
          <a:off x="2991" y="0"/>
          <a:ext cx="1230659" cy="227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>
              <a:solidFill>
                <a:schemeClr val="tx2">
                  <a:lumMod val="50000"/>
                </a:schemeClr>
              </a:solidFill>
            </a:rPr>
            <a:t>Den </a:t>
          </a: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28. august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0" kern="1200" dirty="0" smtClean="0">
              <a:solidFill>
                <a:schemeClr val="tx2">
                  <a:lumMod val="50000"/>
                </a:schemeClr>
              </a:solidFill>
            </a:rPr>
            <a:t>Regionsrådet godkender modellen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da-DK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91" y="0"/>
        <a:ext cx="1230659" cy="2275452"/>
      </dsp:txXfrm>
    </dsp:sp>
    <dsp:sp modelId="{A9B0C6D0-38A3-4540-8587-A75A00641987}">
      <dsp:nvSpPr>
        <dsp:cNvPr id="0" name=""/>
        <dsp:cNvSpPr/>
      </dsp:nvSpPr>
      <dsp:spPr>
        <a:xfrm>
          <a:off x="333889" y="2559884"/>
          <a:ext cx="568863" cy="56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E0096-19A2-41F7-805B-24FAF58D9F17}">
      <dsp:nvSpPr>
        <dsp:cNvPr id="0" name=""/>
        <dsp:cNvSpPr/>
      </dsp:nvSpPr>
      <dsp:spPr>
        <a:xfrm>
          <a:off x="1273731" y="3413179"/>
          <a:ext cx="1422982" cy="227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73731" y="3413179"/>
        <a:ext cx="1422982" cy="2275452"/>
      </dsp:txXfrm>
    </dsp:sp>
    <dsp:sp modelId="{2A77A2F4-1DE3-447E-91C4-DBEAB17946DD}">
      <dsp:nvSpPr>
        <dsp:cNvPr id="0" name=""/>
        <dsp:cNvSpPr/>
      </dsp:nvSpPr>
      <dsp:spPr>
        <a:xfrm>
          <a:off x="0" y="5112538"/>
          <a:ext cx="568863" cy="56886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98F2-1E88-42FC-B265-EEDD897695BE}">
      <dsp:nvSpPr>
        <dsp:cNvPr id="0" name=""/>
        <dsp:cNvSpPr/>
      </dsp:nvSpPr>
      <dsp:spPr>
        <a:xfrm>
          <a:off x="2736795" y="0"/>
          <a:ext cx="2194206" cy="227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September og oktober</a:t>
          </a: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b="0" kern="1200" dirty="0" smtClean="0">
              <a:solidFill>
                <a:schemeClr val="tx2">
                  <a:lumMod val="50000"/>
                </a:schemeClr>
              </a:solidFill>
            </a:rPr>
            <a:t>Implementeringen drøftes i sundheds- klyngerne med fokus på kompetenceudvikling </a:t>
          </a:r>
          <a:r>
            <a:rPr lang="da-DK" sz="1400" b="0" kern="1200" dirty="0" err="1" smtClean="0">
              <a:solidFill>
                <a:schemeClr val="tx2">
                  <a:lumMod val="50000"/>
                </a:schemeClr>
              </a:solidFill>
            </a:rPr>
            <a:t>ift</a:t>
          </a:r>
          <a:r>
            <a:rPr lang="da-DK" sz="1400" b="0" kern="1200" dirty="0" smtClean="0">
              <a:solidFill>
                <a:schemeClr val="tx2">
                  <a:lumMod val="50000"/>
                </a:schemeClr>
              </a:solidFill>
            </a:rPr>
            <a:t> ISBAR</a:t>
          </a:r>
          <a:endParaRPr lang="da-DK" sz="14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36795" y="0"/>
        <a:ext cx="2194206" cy="2275452"/>
      </dsp:txXfrm>
    </dsp:sp>
    <dsp:sp modelId="{A5DD8FD5-D1A6-441E-8E86-5A513BCE5576}">
      <dsp:nvSpPr>
        <dsp:cNvPr id="0" name=""/>
        <dsp:cNvSpPr/>
      </dsp:nvSpPr>
      <dsp:spPr>
        <a:xfrm>
          <a:off x="3549466" y="2559884"/>
          <a:ext cx="568863" cy="56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40FCA-347F-4AC1-ABD7-0CAA73027DAD}">
      <dsp:nvSpPr>
        <dsp:cNvPr id="0" name=""/>
        <dsp:cNvSpPr/>
      </dsp:nvSpPr>
      <dsp:spPr>
        <a:xfrm>
          <a:off x="4971081" y="3413179"/>
          <a:ext cx="1392096" cy="227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71081" y="3413179"/>
        <a:ext cx="1392096" cy="2275452"/>
      </dsp:txXfrm>
    </dsp:sp>
    <dsp:sp modelId="{F8DD3D50-9EE5-4EAE-9A3F-FF8B0D6A2BD5}">
      <dsp:nvSpPr>
        <dsp:cNvPr id="0" name=""/>
        <dsp:cNvSpPr/>
      </dsp:nvSpPr>
      <dsp:spPr>
        <a:xfrm>
          <a:off x="8383843" y="5119768"/>
          <a:ext cx="568863" cy="56886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4C7CC-DB3B-49C2-9FA7-641F894EFE7D}">
      <dsp:nvSpPr>
        <dsp:cNvPr id="0" name=""/>
        <dsp:cNvSpPr/>
      </dsp:nvSpPr>
      <dsp:spPr>
        <a:xfrm>
          <a:off x="6403259" y="0"/>
          <a:ext cx="1651185" cy="227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>
              <a:solidFill>
                <a:schemeClr val="tx2">
                  <a:lumMod val="50000"/>
                </a:schemeClr>
              </a:solidFill>
            </a:rPr>
            <a:t>Den 1. </a:t>
          </a: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november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2023</a:t>
          </a: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>
              <a:solidFill>
                <a:schemeClr val="tx2">
                  <a:lumMod val="50000"/>
                </a:schemeClr>
              </a:solidFill>
            </a:rPr>
            <a:t>Modellen for udvidet behandlingsansvar træder i kraft</a:t>
          </a:r>
          <a:endParaRPr lang="da-DK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03259" y="0"/>
        <a:ext cx="1651185" cy="2275452"/>
      </dsp:txXfrm>
    </dsp:sp>
    <dsp:sp modelId="{45B12746-E51B-4A69-8EFE-19A84ADDF324}">
      <dsp:nvSpPr>
        <dsp:cNvPr id="0" name=""/>
        <dsp:cNvSpPr/>
      </dsp:nvSpPr>
      <dsp:spPr>
        <a:xfrm>
          <a:off x="6944420" y="2559884"/>
          <a:ext cx="568863" cy="56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B964-5655-401E-ADDF-5B1D773E7FC9}" type="datetimeFigureOut">
              <a:rPr lang="da-DK" smtClean="0"/>
              <a:t>25-10-2023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A4EE-84B3-4BD3-9133-2DA7922FC6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2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ROLF: </a:t>
            </a:r>
            <a:r>
              <a:rPr lang="da-DK" dirty="0"/>
              <a:t>Målet er, at vi i morgen beslutter os for den grundlæggende struktur for organiseringen under sundhedsaftalen. Derefter vil vi på efterfølgende møder i Strategisk Sundhedsstyregruppe drøfte og til sidst godkende det samlede administrative tillæg til Sundhedsaftalen 2024-2027, der dels beskriver organiseringen under sundhedsaftalen samt peger på konkrete forslag til indsatser, der kan arbejdes med under visionerne i sundhedsaftalen.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7A4EE-84B3-4BD3-9133-2DA7922FC60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61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B8A7-3029-45F6-A125-E764AE9E064D}" type="datetime1">
              <a:rPr lang="da-DK" smtClean="0"/>
              <a:t>25-10-2023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t>‹nr.›</a:t>
            </a:fld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869160"/>
            <a:ext cx="5113263" cy="1224136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Titel på præsentationen</a:t>
            </a:r>
          </a:p>
          <a:p>
            <a:pPr lvl="0"/>
            <a:r>
              <a:rPr lang="da-DK" dirty="0"/>
              <a:t>Linje 2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250750" y="6165304"/>
            <a:ext cx="5113338" cy="503238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 baseline="0"/>
            </a:lvl5pPr>
          </a:lstStyle>
          <a:p>
            <a:pPr lvl="0"/>
            <a:r>
              <a:rPr lang="da-DK" dirty="0"/>
              <a:t>Tid og sted</a:t>
            </a:r>
          </a:p>
        </p:txBody>
      </p:sp>
    </p:spTree>
    <p:extLst>
      <p:ext uri="{BB962C8B-B14F-4D97-AF65-F5344CB8AC3E}">
        <p14:creationId xmlns:p14="http://schemas.microsoft.com/office/powerpoint/2010/main" val="404434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1" y="0"/>
            <a:ext cx="9144000" cy="6858000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26609" y="1484784"/>
            <a:ext cx="7632700" cy="2808287"/>
          </a:xfrm>
        </p:spPr>
        <p:txBody>
          <a:bodyPr>
            <a:normAutofit/>
          </a:bodyPr>
          <a:lstStyle>
            <a:lvl1pPr marL="0" indent="0" algn="ctr">
              <a:buNone/>
              <a:defRPr sz="4200"/>
            </a:lvl1pPr>
            <a:lvl2pPr marL="457200" indent="0" algn="ctr">
              <a:buNone/>
              <a:defRPr sz="4200"/>
            </a:lvl2pPr>
          </a:lstStyle>
          <a:p>
            <a:pPr lvl="0"/>
            <a:r>
              <a:rPr lang="da-DK" dirty="0"/>
              <a:t>Titel på præsentation</a:t>
            </a:r>
          </a:p>
          <a:p>
            <a:pPr lvl="1"/>
            <a:r>
              <a:rPr lang="da-DK" dirty="0"/>
              <a:t>Linje 2</a:t>
            </a:r>
          </a:p>
        </p:txBody>
      </p:sp>
    </p:spTree>
    <p:extLst>
      <p:ext uri="{BB962C8B-B14F-4D97-AF65-F5344CB8AC3E}">
        <p14:creationId xmlns:p14="http://schemas.microsoft.com/office/powerpoint/2010/main" val="31075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066088" cy="4752975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2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88913"/>
            <a:ext cx="5976938" cy="93662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52834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574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B42-CADF-48F6-8768-89B39068212F}" type="datetime1">
              <a:rPr lang="da-DK" smtClean="0"/>
              <a:t>25-10-2023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468313" y="1268413"/>
            <a:ext cx="8496300" cy="489743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634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1" y="0"/>
            <a:ext cx="9144000" cy="6858000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26609" y="1124744"/>
            <a:ext cx="7632700" cy="3168327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l">
              <a:buNone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6609" y="188641"/>
            <a:ext cx="7632700" cy="720080"/>
          </a:xfrm>
        </p:spPr>
        <p:txBody>
          <a:bodyPr>
            <a:normAutofit/>
          </a:bodyPr>
          <a:lstStyle>
            <a:lvl1pPr marL="0" indent="0" algn="l">
              <a:buNone/>
              <a:defRPr sz="3500"/>
            </a:lvl1pPr>
            <a:lvl2pPr marL="457200" indent="0" algn="l">
              <a:buNone/>
              <a:defRPr sz="4200"/>
            </a:lvl2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1333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3B42-CADF-48F6-8768-89B39068212F}" type="datetime1">
              <a:rPr lang="da-DK" smtClean="0"/>
              <a:t>25-10-2023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4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1" r:id="rId4"/>
    <p:sldLayoutId id="2147483662" r:id="rId5"/>
    <p:sldLayoutId id="214748366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250825" y="4869160"/>
            <a:ext cx="5617319" cy="1224136"/>
          </a:xfrm>
        </p:spPr>
        <p:txBody>
          <a:bodyPr/>
          <a:lstStyle/>
          <a:p>
            <a:r>
              <a:rPr lang="da-DK" dirty="0" smtClean="0"/>
              <a:t>Model for 72 timers udvidet behandlingsansvar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250750" y="6165304"/>
            <a:ext cx="5473378" cy="503238"/>
          </a:xfrm>
        </p:spPr>
        <p:txBody>
          <a:bodyPr/>
          <a:lstStyle/>
          <a:p>
            <a:r>
              <a:rPr lang="da-DK" dirty="0" smtClean="0"/>
              <a:t>Introduktion til sygehusene i Region Syddanmark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0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2C1BEF2-DF0E-D4D8-0C06-93B0E61D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B30B1D-8769-6EEC-A92F-CD66946AB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Tidsplan </a:t>
            </a:r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5B1CF4-1180-D2F9-91EE-5745FBBD0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609451"/>
              </p:ext>
            </p:extLst>
          </p:nvPr>
        </p:nvGraphicFramePr>
        <p:xfrm>
          <a:off x="191293" y="1772816"/>
          <a:ext cx="8952707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52021FC9-5F1D-E0C4-D4BF-FCD53844CAE8}"/>
              </a:ext>
            </a:extLst>
          </p:cNvPr>
          <p:cNvCxnSpPr>
            <a:cxnSpLocks/>
          </p:cNvCxnSpPr>
          <p:nvPr/>
        </p:nvCxnSpPr>
        <p:spPr>
          <a:xfrm>
            <a:off x="457200" y="6165304"/>
            <a:ext cx="822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16151"/>
            <a:ext cx="5091261" cy="5513578"/>
          </a:xfrm>
          <a:prstGeom prst="rect">
            <a:avLst/>
          </a:prstGeom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80B30B1D-8769-6EEC-A92F-CD66946AB212}"/>
              </a:ext>
            </a:extLst>
          </p:cNvPr>
          <p:cNvSpPr txBox="1">
            <a:spLocks/>
          </p:cNvSpPr>
          <p:nvPr/>
        </p:nvSpPr>
        <p:spPr>
          <a:xfrm>
            <a:off x="250825" y="188913"/>
            <a:ext cx="5976938" cy="9366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Arbejdsgruppe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11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</a:p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11" y="2636912"/>
            <a:ext cx="263269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484784"/>
            <a:ext cx="8066088" cy="453660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da-DK" b="0" dirty="0" smtClean="0">
                <a:solidFill>
                  <a:schemeClr val="tx1"/>
                </a:solidFill>
              </a:rPr>
              <a:t>Opgaven indgår i </a:t>
            </a:r>
            <a:r>
              <a:rPr lang="da-DK" b="0" dirty="0">
                <a:solidFill>
                  <a:schemeClr val="tx1"/>
                </a:solidFill>
              </a:rPr>
              <a:t>regionens budgetaftale for 2023 og </a:t>
            </a:r>
            <a:r>
              <a:rPr lang="da-DK" b="0" dirty="0" smtClean="0">
                <a:solidFill>
                  <a:schemeClr val="tx1"/>
                </a:solidFill>
              </a:rPr>
              <a:t>Regeringen og Danske Regioners </a:t>
            </a:r>
            <a:r>
              <a:rPr lang="da-DK" b="0" dirty="0">
                <a:solidFill>
                  <a:schemeClr val="tx1"/>
                </a:solidFill>
              </a:rPr>
              <a:t>Akutpakke </a:t>
            </a:r>
            <a:r>
              <a:rPr lang="da-DK" b="0" dirty="0" smtClean="0">
                <a:solidFill>
                  <a:schemeClr val="tx1"/>
                </a:solidFill>
              </a:rPr>
              <a:t>fra februar 2023.</a:t>
            </a:r>
            <a:endParaRPr lang="da-DK" b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da-DK" b="0" dirty="0" smtClean="0">
                <a:solidFill>
                  <a:schemeClr val="tx1"/>
                </a:solidFill>
              </a:rPr>
              <a:t>Formålet er at sikre høj faglig kvalitet, patientsikkerhed og en </a:t>
            </a:r>
            <a:r>
              <a:rPr lang="da-DK" b="0" dirty="0">
                <a:solidFill>
                  <a:schemeClr val="tx1"/>
                </a:solidFill>
              </a:rPr>
              <a:t>tryg overgang mellem behandling på hospitalet og borgerens hjem eller ophold på kommunale </a:t>
            </a:r>
            <a:r>
              <a:rPr lang="da-DK" b="0" dirty="0" smtClean="0">
                <a:solidFill>
                  <a:schemeClr val="tx1"/>
                </a:solidFill>
              </a:rPr>
              <a:t>døgnpladser/plejecentre.</a:t>
            </a:r>
            <a:endParaRPr lang="da-DK" b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da-DK" b="0" dirty="0" smtClean="0">
                <a:solidFill>
                  <a:schemeClr val="tx1"/>
                </a:solidFill>
              </a:rPr>
              <a:t>Kvalitet og tilgængelighed øges ved at sikre hurtig og specialiseret sparring eller vurdering i de første døgn efter udskrivelsen.</a:t>
            </a:r>
          </a:p>
          <a:p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Hvorfor indføres modellen?</a:t>
            </a:r>
            <a:br>
              <a:rPr lang="da-DK" dirty="0" smtClean="0"/>
            </a:br>
            <a:r>
              <a:rPr lang="da-DK" dirty="0" smtClean="0"/>
              <a:t>Baggrund og formål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79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71893" y="1412776"/>
            <a:ext cx="7993583" cy="504056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</a:rPr>
              <a:t>HVAD – definition af udvidet behandlingsansvar 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Det lægefaglige behandlingsansvar udvides og beholdes hos udskrivende afdeling i 72 timer efter udskrivelse af færdigbehandlede patienter</a:t>
            </a: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.</a:t>
            </a:r>
            <a:endParaRPr lang="da-DK" b="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</a:rPr>
              <a:t>HVEM er målgruppen?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</a:rPr>
              <a:t>Færdigbehandlede p</a:t>
            </a: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atienter fra somatiske sygehuse, som har været indlagt mere end 24 timer, og med behov for kommunal sygepleje som udskrives til</a:t>
            </a:r>
          </a:p>
          <a:p>
            <a:pPr lvl="1">
              <a:lnSpc>
                <a:spcPts val="200"/>
              </a:lnSpc>
              <a:spcBef>
                <a:spcPts val="1800"/>
              </a:spcBef>
            </a:pPr>
            <a:r>
              <a:rPr lang="da-DK" dirty="0">
                <a:ea typeface="Georgia" panose="02040502050405020303" pitchFamily="18" charset="0"/>
              </a:rPr>
              <a:t>midlertidige døgnpladser, </a:t>
            </a:r>
          </a:p>
          <a:p>
            <a:pPr lvl="1">
              <a:lnSpc>
                <a:spcPts val="200"/>
              </a:lnSpc>
              <a:spcBef>
                <a:spcPts val="1800"/>
              </a:spcBef>
            </a:pPr>
            <a:r>
              <a:rPr lang="da-DK" dirty="0">
                <a:ea typeface="Georgia" panose="02040502050405020303" pitchFamily="18" charset="0"/>
              </a:rPr>
              <a:t>plejecentre eller </a:t>
            </a:r>
          </a:p>
          <a:p>
            <a:pPr lvl="1">
              <a:lnSpc>
                <a:spcPts val="200"/>
              </a:lnSpc>
              <a:spcBef>
                <a:spcPts val="1800"/>
              </a:spcBef>
            </a:pPr>
            <a:r>
              <a:rPr lang="da-DK" dirty="0">
                <a:ea typeface="Georgia" panose="02040502050405020303" pitchFamily="18" charset="0"/>
              </a:rPr>
              <a:t>kommunal sygepleje i eget hjem</a:t>
            </a:r>
            <a:r>
              <a:rPr lang="da-DK" dirty="0" smtClean="0">
                <a:ea typeface="Georgia" panose="02040502050405020303" pitchFamily="18" charset="0"/>
              </a:rPr>
              <a:t>.</a:t>
            </a:r>
            <a:endParaRPr lang="da-DK" b="0" dirty="0" smtClean="0">
              <a:solidFill>
                <a:schemeClr val="tx1"/>
              </a:solidFill>
              <a:ea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</a:rPr>
              <a:t>HVOR gælder ansvaret?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Ansvaret </a:t>
            </a: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gælder ikke kun den behandling, patienten har modtaget på hospitalet, men også øvrige </a:t>
            </a: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henvendelser ved forværring i helbredstilstanden.</a:t>
            </a: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  <a:ea typeface="Georgia" panose="02040502050405020303" pitchFamily="18" charset="0"/>
              </a:rPr>
              <a:t>HVEM kontakter os?</a:t>
            </a:r>
            <a:br>
              <a:rPr lang="da-DK" dirty="0" smtClean="0">
                <a:solidFill>
                  <a:schemeClr val="tx1"/>
                </a:solidFill>
                <a:ea typeface="Georgia" panose="02040502050405020303" pitchFamily="18" charset="0"/>
              </a:rPr>
            </a:b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Den udskrivende sygehusafdeling kan kontaktes af sundhedsprofessionelle i </a:t>
            </a: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kommunerne. Praktiserende læge og vagtlæge kan </a:t>
            </a: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også kontakte afdelingen ved behov.</a:t>
            </a:r>
            <a:r>
              <a:rPr lang="da-DK" dirty="0">
                <a:ea typeface="Georgia" panose="02040502050405020303" pitchFamily="18" charset="0"/>
              </a:rPr>
              <a:t> </a:t>
            </a:r>
          </a:p>
          <a:p>
            <a:endParaRPr lang="da-DK" b="0" dirty="0" smtClean="0">
              <a:solidFill>
                <a:schemeClr val="tx1"/>
              </a:solidFill>
              <a:ea typeface="Georgia" panose="02040502050405020303" pitchFamily="18" charset="0"/>
            </a:endParaRPr>
          </a:p>
          <a:p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Hvad handler indsatsen om?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26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Udskrivende afdeling noterer 72 timers ansvaret i </a:t>
            </a:r>
            <a:r>
              <a:rPr lang="da-DK" b="0" dirty="0" smtClean="0">
                <a:solidFill>
                  <a:schemeClr val="tx1"/>
                </a:solidFill>
              </a:rPr>
              <a:t>udskrivningsrapporten (rubrik 30 – Fremtidige aftaler) og i epikrisen. 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Desuden noteres tidspunkt for afslutning af udvidet behandlingsansvar samt telefonnummer for kontakt.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Endelig skal </a:t>
            </a:r>
            <a:r>
              <a:rPr lang="da-DK" b="0" dirty="0">
                <a:solidFill>
                  <a:schemeClr val="tx1"/>
                </a:solidFill>
              </a:rPr>
              <a:t>der sættes </a:t>
            </a:r>
            <a:r>
              <a:rPr lang="da-DK" b="0" dirty="0" smtClean="0">
                <a:solidFill>
                  <a:schemeClr val="tx1"/>
                </a:solidFill>
              </a:rPr>
              <a:t>ny forløbsmarkør </a:t>
            </a:r>
            <a:r>
              <a:rPr lang="da-DK" b="0" dirty="0">
                <a:solidFill>
                  <a:schemeClr val="tx1"/>
                </a:solidFill>
              </a:rPr>
              <a:t>for 72 timers udvidet </a:t>
            </a:r>
            <a:r>
              <a:rPr lang="da-DK" b="0" dirty="0" smtClean="0">
                <a:solidFill>
                  <a:schemeClr val="tx1"/>
                </a:solidFill>
              </a:rPr>
              <a:t>behandlingsansvar. Der fremsendes en opdateret kodevejledning.</a:t>
            </a:r>
            <a:endParaRPr lang="da-DK" b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Ved behov kontaktes den udskrivende </a:t>
            </a:r>
            <a:r>
              <a:rPr lang="da-DK" b="0" dirty="0" smtClean="0">
                <a:solidFill>
                  <a:schemeClr val="tx1"/>
                </a:solidFill>
              </a:rPr>
              <a:t>afdeling, der </a:t>
            </a:r>
            <a:r>
              <a:rPr lang="da-DK" b="0" dirty="0">
                <a:solidFill>
                  <a:schemeClr val="tx1"/>
                </a:solidFill>
              </a:rPr>
              <a:t>fx kan give råd og vejledning, ændre </a:t>
            </a:r>
            <a:r>
              <a:rPr lang="da-DK" b="0" dirty="0" smtClean="0">
                <a:solidFill>
                  <a:schemeClr val="tx1"/>
                </a:solidFill>
              </a:rPr>
              <a:t>medicin, </a:t>
            </a:r>
            <a:r>
              <a:rPr lang="da-DK" b="0" dirty="0">
                <a:solidFill>
                  <a:schemeClr val="tx1"/>
                </a:solidFill>
              </a:rPr>
              <a:t>se patienten på video eller få patienten ind til vurdering på hospitalet </a:t>
            </a: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Kommune og udskrivende afdeling dokumenterer i egne systemer.</a:t>
            </a: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Myndighedsansvaret og initiativpligten ligger hos kommunen og ikke</a:t>
            </a:r>
            <a:r>
              <a:rPr lang="da-DK" b="0" i="1" dirty="0">
                <a:solidFill>
                  <a:schemeClr val="tx1"/>
                </a:solidFill>
              </a:rPr>
              <a:t> </a:t>
            </a:r>
            <a:r>
              <a:rPr lang="da-DK" b="0" dirty="0">
                <a:solidFill>
                  <a:schemeClr val="tx1"/>
                </a:solidFill>
              </a:rPr>
              <a:t>den udskrivende afdeling.</a:t>
            </a:r>
          </a:p>
          <a:p>
            <a:pPr>
              <a:lnSpc>
                <a:spcPct val="90000"/>
              </a:lnSpc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Ved dødsfald er det </a:t>
            </a:r>
            <a:r>
              <a:rPr lang="da-DK" b="0" dirty="0" smtClean="0">
                <a:solidFill>
                  <a:schemeClr val="tx1"/>
                </a:solidFill>
              </a:rPr>
              <a:t>(som nu) praktiserende </a:t>
            </a:r>
            <a:r>
              <a:rPr lang="da-DK" b="0" dirty="0">
                <a:solidFill>
                  <a:schemeClr val="tx1"/>
                </a:solidFill>
              </a:rPr>
              <a:t>læge, der laver dødsattest. 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Arbejdsgange – ansvar i sektorerne 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94703"/>
            <a:ext cx="48672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268412"/>
            <a:ext cx="8066088" cy="47529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Når en patient udskrives med udvidet behandlingsansvar, informeres praktiserende læge via epikrisen. </a:t>
            </a: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				Der er </a:t>
            </a:r>
            <a:r>
              <a:rPr lang="da-DK" b="0" u="sng" dirty="0" smtClean="0">
                <a:solidFill>
                  <a:schemeClr val="tx1"/>
                </a:solidFill>
              </a:rPr>
              <a:t>ingen ændringer </a:t>
            </a:r>
            <a:r>
              <a:rPr lang="da-DK" b="0" dirty="0" smtClean="0">
                <a:solidFill>
                  <a:schemeClr val="tx1"/>
                </a:solidFill>
              </a:rPr>
              <a:t>i forhold til 					den eksisterende praksis vedr. 					opfølgning på epikriser.</a:t>
            </a: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Almen praksis er til rådighed for faglig sparring, hvis sygehuset vurderer, at det er nødvendigt.</a:t>
            </a: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Almen praksis kan spørges om hjælp til konkrete handlinger under det udvidede behandlingsansvar – eksempelvis analyse af en urinprøve.</a:t>
            </a: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Almen praksis er fortsat ansvarlige for at håndtere direkte henvendelser fra patienter, uanset om det sker indenfor de 72 timers udvidede behandlingsansvar.</a:t>
            </a: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Samarbejde med almen praksis</a:t>
            </a:r>
            <a:endParaRPr lang="da-DK" dirty="0"/>
          </a:p>
        </p:txBody>
      </p:sp>
      <p:sp>
        <p:nvSpPr>
          <p:cNvPr id="5" name="AutoShape 2" descr="Den nye epikrisestandard - pixie til praksis om den styrkede  opfølgningsindsat i almen praksis - sundhed.d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916832"/>
            <a:ext cx="3395602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b="0" dirty="0" smtClean="0">
                <a:solidFill>
                  <a:schemeClr val="tx1"/>
                </a:solidFill>
              </a:rPr>
              <a:t>Inden kontakt til sygehuset skal den medarbejder, der befinder sig hos borgeren have søgt rådgivning hos den højest mulige faglighed i egen organisation og</a:t>
            </a:r>
          </a:p>
          <a:p>
            <a:pPr marL="0" indent="0">
              <a:lnSpc>
                <a:spcPct val="90000"/>
              </a:lnSpc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h</a:t>
            </a:r>
            <a:r>
              <a:rPr lang="da-DK" b="0" dirty="0" smtClean="0">
                <a:solidFill>
                  <a:schemeClr val="tx1"/>
                </a:solidFill>
              </a:rPr>
              <a:t>ave orienteret sig om indlæggelsesforløbet ved at kigge i plejeforløbsplanen</a:t>
            </a:r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h</a:t>
            </a:r>
            <a:r>
              <a:rPr lang="da-DK" b="0" dirty="0" smtClean="0">
                <a:solidFill>
                  <a:schemeClr val="tx1"/>
                </a:solidFill>
              </a:rPr>
              <a:t>ave orienteret sig i Fælles Medicinkort (FMK)</a:t>
            </a:r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m</a:t>
            </a:r>
            <a:r>
              <a:rPr lang="da-DK" b="0" dirty="0" smtClean="0">
                <a:solidFill>
                  <a:schemeClr val="tx1"/>
                </a:solidFill>
              </a:rPr>
              <a:t>ålt vitale værdier (TOKS), så som: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respirationsfrekvens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blodtryk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puls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temperatur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eventuelt </a:t>
            </a:r>
            <a:r>
              <a:rPr lang="da-DK" b="0" dirty="0" err="1" smtClean="0">
                <a:solidFill>
                  <a:schemeClr val="tx1"/>
                </a:solidFill>
              </a:rPr>
              <a:t>saturation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b="0" dirty="0" smtClean="0">
                <a:solidFill>
                  <a:schemeClr val="tx1"/>
                </a:solidFill>
              </a:rPr>
              <a:t>Eventuelle andre observationer eller målinger aftales i den efterfølgende dialog.</a:t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Inden kontakt fra kommune til sygehus 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16" y="3284984"/>
            <a:ext cx="2130568" cy="14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066088" cy="50879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800" b="0" dirty="0" smtClean="0">
                <a:solidFill>
                  <a:schemeClr val="tx1"/>
                </a:solidFill>
              </a:rPr>
              <a:t>Virtuelt tilsyn i eget hjem (flest mulige)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Foretages via SMS-videofunktionen via VDX-platformen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(se vejledning på hjemmesiden)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Kan eventuelt suppleres med tilsyn af den kommunale akutfunktion</a:t>
            </a:r>
            <a:r>
              <a:rPr lang="da-DK" sz="1800" b="0" dirty="0">
                <a:solidFill>
                  <a:schemeClr val="tx1"/>
                </a:solidFill>
              </a:rPr>
              <a:t>.</a:t>
            </a:r>
            <a:r>
              <a:rPr lang="da-DK" sz="1800" b="0" dirty="0" smtClean="0">
                <a:solidFill>
                  <a:schemeClr val="tx1"/>
                </a:solidFill>
              </a:rPr>
              <a:t/>
            </a:r>
            <a:br>
              <a:rPr lang="da-DK" sz="1800" b="0" dirty="0" smtClean="0">
                <a:solidFill>
                  <a:schemeClr val="tx1"/>
                </a:solidFill>
              </a:rPr>
            </a:br>
            <a:endParaRPr lang="da-DK" sz="1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800" b="0" dirty="0" smtClean="0">
                <a:solidFill>
                  <a:schemeClr val="tx1"/>
                </a:solidFill>
              </a:rPr>
              <a:t>Fysisk tilsyn på sygehuset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- </a:t>
            </a:r>
            <a:r>
              <a:rPr lang="da-DK" sz="1800" b="0" dirty="0" err="1" smtClean="0">
                <a:solidFill>
                  <a:schemeClr val="tx1"/>
                </a:solidFill>
              </a:rPr>
              <a:t>subakut</a:t>
            </a:r>
            <a:r>
              <a:rPr lang="da-DK" sz="1800" b="0" dirty="0" smtClean="0">
                <a:solidFill>
                  <a:schemeClr val="tx1"/>
                </a:solidFill>
              </a:rPr>
              <a:t> vurdering i ambulatorium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- vurdering i FAM</a:t>
            </a:r>
          </a:p>
          <a:p>
            <a:pPr>
              <a:lnSpc>
                <a:spcPct val="90000"/>
              </a:lnSpc>
            </a:pPr>
            <a:endParaRPr lang="da-DK" sz="18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800" b="0" dirty="0" smtClean="0">
                <a:solidFill>
                  <a:schemeClr val="tx1"/>
                </a:solidFill>
              </a:rPr>
              <a:t>Genindlæggelse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endParaRPr lang="da-DK" sz="18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1800" b="0" dirty="0" smtClean="0">
                <a:solidFill>
                  <a:schemeClr val="tx1"/>
                </a:solidFill>
              </a:rPr>
              <a:t>Skal patienten transporteres til sygehuset, bestiller udskrivende afdeling transport via AMK-vagtcentralen.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Sygehusets muligheder for tilsyn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2" y="4837179"/>
            <a:ext cx="7542000" cy="14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065591" cy="55895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000" b="0" dirty="0" smtClean="0">
                <a:solidFill>
                  <a:schemeClr val="tx1"/>
                </a:solidFill>
              </a:rPr>
              <a:t>Hvis der under det udvidede behandlingsansvar sker ændringer eller præciseringer i behandlingsplanen eller medicinen, kontakter sygehuset kommunen telefonisk og der sendes en korrespondance.</a:t>
            </a:r>
            <a:endParaRPr lang="da-DK" sz="2000" b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a-DK" sz="20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000" b="0" dirty="0" smtClean="0">
                <a:solidFill>
                  <a:schemeClr val="tx1"/>
                </a:solidFill>
              </a:rPr>
              <a:t>Der er oprettet en ny overskrift i korrespondancebrevet, som hedder ”Udvidet behandlingsansvar”. Den vælger man i </a:t>
            </a:r>
            <a:r>
              <a:rPr lang="da-DK" sz="2000" b="0" dirty="0">
                <a:solidFill>
                  <a:schemeClr val="tx1"/>
                </a:solidFill>
              </a:rPr>
              <a:t>drop </a:t>
            </a:r>
            <a:r>
              <a:rPr lang="da-DK" sz="2000" b="0" dirty="0" err="1">
                <a:solidFill>
                  <a:schemeClr val="tx1"/>
                </a:solidFill>
              </a:rPr>
              <a:t>down</a:t>
            </a:r>
            <a:r>
              <a:rPr lang="da-DK" sz="2000" b="0">
                <a:solidFill>
                  <a:schemeClr val="tx1"/>
                </a:solidFill>
              </a:rPr>
              <a:t> </a:t>
            </a:r>
            <a:r>
              <a:rPr lang="da-DK" sz="2000" b="0" smtClean="0">
                <a:solidFill>
                  <a:schemeClr val="tx1"/>
                </a:solidFill>
              </a:rPr>
              <a:t>menuen</a:t>
            </a:r>
            <a:r>
              <a:rPr lang="da-DK" sz="2000" b="0" dirty="0" smtClean="0">
                <a:solidFill>
                  <a:schemeClr val="tx1"/>
                </a:solidFill>
              </a:rPr>
              <a:t>.</a:t>
            </a: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Korrespondancebrev/meddelelse</a:t>
            </a:r>
          </a:p>
          <a:p>
            <a:r>
              <a:rPr lang="da-DK" dirty="0" smtClean="0"/>
              <a:t> – udvidet behandlingsansvar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202472"/>
            <a:ext cx="4272763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066088" cy="5087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Følgende skal være på plads inden udskrivelse:</a:t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udfyld plejeforløbsplan</a:t>
            </a:r>
          </a:p>
          <a:p>
            <a:r>
              <a:rPr lang="da-DK" b="0" dirty="0">
                <a:solidFill>
                  <a:schemeClr val="tx1"/>
                </a:solidFill>
              </a:rPr>
              <a:t>u</a:t>
            </a:r>
            <a:r>
              <a:rPr lang="da-DK" b="0" dirty="0" smtClean="0">
                <a:solidFill>
                  <a:schemeClr val="tx1"/>
                </a:solidFill>
              </a:rPr>
              <a:t>dfyldt behandlingsplan</a:t>
            </a:r>
          </a:p>
          <a:p>
            <a:r>
              <a:rPr lang="da-DK" b="0" dirty="0">
                <a:solidFill>
                  <a:schemeClr val="tx1"/>
                </a:solidFill>
              </a:rPr>
              <a:t>u</a:t>
            </a:r>
            <a:r>
              <a:rPr lang="da-DK" b="0" dirty="0" smtClean="0">
                <a:solidFill>
                  <a:schemeClr val="tx1"/>
                </a:solidFill>
              </a:rPr>
              <a:t>dfyldt epikrise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opdater FMK</a:t>
            </a:r>
          </a:p>
          <a:p>
            <a:r>
              <a:rPr lang="da-DK" b="0" dirty="0">
                <a:solidFill>
                  <a:schemeClr val="tx1"/>
                </a:solidFill>
              </a:rPr>
              <a:t>u</a:t>
            </a:r>
            <a:r>
              <a:rPr lang="da-DK" b="0" dirty="0" smtClean="0">
                <a:solidFill>
                  <a:schemeClr val="tx1"/>
                </a:solidFill>
              </a:rPr>
              <a:t>dskrevet recepter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rekvirer hjælpemidler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Ovenstående er ikke nye opgaver. De fremgår allerede af SAM:BO-aftalen, der sikrer løbende dialog med kommunen inden udskrivelse.</a:t>
            </a: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Husk desuden: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at påføre forløbsmarkører</a:t>
            </a:r>
          </a:p>
          <a:p>
            <a:r>
              <a:rPr lang="da-DK" b="0" dirty="0">
                <a:solidFill>
                  <a:schemeClr val="tx1"/>
                </a:solidFill>
              </a:rPr>
              <a:t>a</a:t>
            </a:r>
            <a:r>
              <a:rPr lang="da-DK" b="0" dirty="0" smtClean="0">
                <a:solidFill>
                  <a:schemeClr val="tx1"/>
                </a:solidFill>
              </a:rPr>
              <a:t>t angive afdelingsnavn samt døgnbemandet kontaktnummer</a:t>
            </a: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Det skal vi sikre for at lykkes </a:t>
            </a:r>
          </a:p>
          <a:p>
            <a:r>
              <a:rPr lang="da-DK" dirty="0"/>
              <a:t>Forudsætninger - regionalt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10" y="1700808"/>
            <a:ext cx="3408979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dhedsaftale_Skabelon">
  <a:themeElements>
    <a:clrScheme name="Sundhedsaftale_PPT">
      <a:dk1>
        <a:sysClr val="windowText" lastClr="000000"/>
      </a:dk1>
      <a:lt1>
        <a:sysClr val="window" lastClr="FFFFFF"/>
      </a:lt1>
      <a:dk2>
        <a:srgbClr val="00BF39"/>
      </a:dk2>
      <a:lt2>
        <a:srgbClr val="19B3FF"/>
      </a:lt2>
      <a:accent1>
        <a:srgbClr val="FF0D66"/>
      </a:accent1>
      <a:accent2>
        <a:srgbClr val="000000"/>
      </a:accent2>
      <a:accent3>
        <a:srgbClr val="004DFF"/>
      </a:accent3>
      <a:accent4>
        <a:srgbClr val="F79646"/>
      </a:accent4>
      <a:accent5>
        <a:srgbClr val="7FFFA5"/>
      </a:accent5>
      <a:accent6>
        <a:srgbClr val="99B7FF"/>
      </a:accent6>
      <a:hlink>
        <a:srgbClr val="7F7F7F"/>
      </a:hlink>
      <a:folHlink>
        <a:srgbClr val="FF0D66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hedsaftale_Skabelon" id="{E98ED1E3-4EB3-4B71-B83D-07A244058989}" vid="{C4C17E52-0DA2-48B0-96D2-43F8B7774B89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Sundhedsaftale_Skabelon</Template>
  <TotalTime>594</TotalTime>
  <Words>828</Words>
  <Application>Microsoft Office PowerPoint</Application>
  <PresentationFormat>Skærmshow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Verdana</vt:lpstr>
      <vt:lpstr>Sundhedsaftale_Skabelon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Christine Lund Momme</dc:creator>
  <cp:lastModifiedBy>Annette Vestergaard Weng</cp:lastModifiedBy>
  <cp:revision>69</cp:revision>
  <dcterms:created xsi:type="dcterms:W3CDTF">2023-06-06T06:44:54Z</dcterms:created>
  <dcterms:modified xsi:type="dcterms:W3CDTF">2023-10-25T10:58:50Z</dcterms:modified>
</cp:coreProperties>
</file>