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8"/>
  </p:notesMasterIdLst>
  <p:handoutMasterIdLst>
    <p:handoutMasterId r:id="rId19"/>
  </p:handoutMasterIdLst>
  <p:sldIdLst>
    <p:sldId id="256" r:id="rId3"/>
    <p:sldId id="275" r:id="rId4"/>
    <p:sldId id="277" r:id="rId5"/>
    <p:sldId id="261" r:id="rId6"/>
    <p:sldId id="259" r:id="rId7"/>
    <p:sldId id="262" r:id="rId8"/>
    <p:sldId id="272" r:id="rId9"/>
    <p:sldId id="280" r:id="rId10"/>
    <p:sldId id="284" r:id="rId11"/>
    <p:sldId id="286" r:id="rId12"/>
    <p:sldId id="292" r:id="rId13"/>
    <p:sldId id="279" r:id="rId14"/>
    <p:sldId id="265" r:id="rId15"/>
    <p:sldId id="268" r:id="rId16"/>
    <p:sldId id="257" r:id="rId17"/>
  </p:sldIdLst>
  <p:sldSz cx="9144000" cy="6858000" type="screen4x3"/>
  <p:notesSz cx="6797675" cy="9926638"/>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47" autoAdjust="0"/>
  </p:normalViewPr>
  <p:slideViewPr>
    <p:cSldViewPr>
      <p:cViewPr varScale="1">
        <p:scale>
          <a:sx n="95" d="100"/>
          <a:sy n="95" d="100"/>
        </p:scale>
        <p:origin x="90" y="90"/>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BA251D3-DA77-4576-8697-1B2A4BFCF881}" type="datetimeFigureOut">
              <a:rPr lang="da-DK" smtClean="0"/>
              <a:t>19-05-2022</a:t>
            </a:fld>
            <a:endParaRPr lang="da-DK"/>
          </a:p>
        </p:txBody>
      </p:sp>
      <p:sp>
        <p:nvSpPr>
          <p:cNvPr id="4" name="Pladsholder til sidefod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21D76F8-22A3-4774-9CCB-DE5CB8879B87}" type="slidenum">
              <a:rPr lang="da-DK" smtClean="0"/>
              <a:t>‹nr.›</a:t>
            </a:fld>
            <a:endParaRPr lang="da-DK"/>
          </a:p>
        </p:txBody>
      </p:sp>
    </p:spTree>
    <p:extLst>
      <p:ext uri="{BB962C8B-B14F-4D97-AF65-F5344CB8AC3E}">
        <p14:creationId xmlns:p14="http://schemas.microsoft.com/office/powerpoint/2010/main" val="986565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A134E10-74C1-4D0A-A104-846F289E54B7}" type="datetimeFigureOut">
              <a:rPr lang="da-DK" smtClean="0"/>
              <a:t>19-05-2022</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11F077B-ED0D-46F7-B5C8-7A95AA44F4B4}" type="slidenum">
              <a:rPr lang="da-DK" smtClean="0"/>
              <a:t>‹nr.›</a:t>
            </a:fld>
            <a:endParaRPr lang="da-DK"/>
          </a:p>
        </p:txBody>
      </p:sp>
    </p:spTree>
    <p:extLst>
      <p:ext uri="{BB962C8B-B14F-4D97-AF65-F5344CB8AC3E}">
        <p14:creationId xmlns:p14="http://schemas.microsoft.com/office/powerpoint/2010/main" val="2991289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dirty="0" err="1" smtClean="0"/>
              <a:t>Inden</a:t>
            </a:r>
            <a:r>
              <a:rPr lang="en-US" baseline="0" dirty="0" smtClean="0"/>
              <a:t> </a:t>
            </a:r>
            <a:r>
              <a:rPr lang="en-US" baseline="0" dirty="0" err="1" smtClean="0"/>
              <a:t>jeg</a:t>
            </a:r>
            <a:r>
              <a:rPr lang="en-US" baseline="0" dirty="0" smtClean="0"/>
              <a:t> </a:t>
            </a:r>
            <a:r>
              <a:rPr lang="en-US" baseline="0" dirty="0" err="1" smtClean="0"/>
              <a:t>går</a:t>
            </a:r>
            <a:r>
              <a:rPr lang="en-US" baseline="0" dirty="0" smtClean="0"/>
              <a:t> </a:t>
            </a:r>
            <a:r>
              <a:rPr lang="en-US" baseline="0" dirty="0" err="1" smtClean="0"/>
              <a:t>i</a:t>
            </a:r>
            <a:r>
              <a:rPr lang="en-US" baseline="0" dirty="0" smtClean="0"/>
              <a:t> gang med bade </a:t>
            </a:r>
            <a:r>
              <a:rPr lang="en-US" baseline="0" dirty="0" err="1" smtClean="0"/>
              <a:t>ætiolog</a:t>
            </a:r>
            <a:r>
              <a:rPr lang="en-US" baseline="0" dirty="0" smtClean="0"/>
              <a:t>, </a:t>
            </a:r>
            <a:r>
              <a:rPr lang="en-US" baseline="0" dirty="0" err="1" smtClean="0"/>
              <a:t>forebyggelse</a:t>
            </a:r>
            <a:r>
              <a:rPr lang="en-US" baseline="0" dirty="0" smtClean="0"/>
              <a:t> og </a:t>
            </a:r>
            <a:r>
              <a:rPr lang="en-US" baseline="0" dirty="0" err="1" smtClean="0"/>
              <a:t>tidlig</a:t>
            </a:r>
            <a:r>
              <a:rPr lang="en-US" baseline="0" dirty="0" smtClean="0"/>
              <a:t> </a:t>
            </a:r>
            <a:r>
              <a:rPr lang="en-US" baseline="0" dirty="0" err="1" smtClean="0"/>
              <a:t>indsats</a:t>
            </a:r>
            <a:r>
              <a:rPr lang="en-US" baseline="0" dirty="0" smtClean="0"/>
              <a:t> </a:t>
            </a:r>
            <a:r>
              <a:rPr lang="en-US" baseline="0" dirty="0" err="1" smtClean="0"/>
              <a:t>er</a:t>
            </a:r>
            <a:r>
              <a:rPr lang="en-US" baseline="0" dirty="0" smtClean="0"/>
              <a:t> </a:t>
            </a:r>
            <a:r>
              <a:rPr lang="en-US" baseline="0" dirty="0" err="1" smtClean="0"/>
              <a:t>det</a:t>
            </a:r>
            <a:r>
              <a:rPr lang="en-US" baseline="0" dirty="0" smtClean="0"/>
              <a:t> </a:t>
            </a:r>
            <a:r>
              <a:rPr lang="en-US" baseline="0" dirty="0" err="1" smtClean="0"/>
              <a:t>vgitgt</a:t>
            </a:r>
            <a:r>
              <a:rPr lang="en-US" baseline="0" dirty="0" smtClean="0"/>
              <a:t> at </a:t>
            </a:r>
            <a:r>
              <a:rPr lang="en-US" baseline="0" dirty="0" err="1" smtClean="0"/>
              <a:t>kigge</a:t>
            </a:r>
            <a:r>
              <a:rPr lang="en-US" baseline="0" dirty="0" smtClean="0"/>
              <a:t> </a:t>
            </a:r>
            <a:r>
              <a:rPr lang="en-US" baseline="0" dirty="0" err="1" smtClean="0"/>
              <a:t>på</a:t>
            </a:r>
            <a:r>
              <a:rPr lang="en-US" baseline="0" dirty="0" smtClean="0"/>
              <a:t> </a:t>
            </a:r>
            <a:r>
              <a:rPr lang="en-US" baseline="0" dirty="0" err="1" smtClean="0"/>
              <a:t>kontiniumtanken</a:t>
            </a:r>
            <a:r>
              <a:rPr lang="en-US" baseline="0" dirty="0" smtClean="0"/>
              <a:t> om spiseforstyrrelser.</a:t>
            </a:r>
          </a:p>
          <a:p>
            <a:endParaRPr lang="en-US" dirty="0" smtClean="0"/>
          </a:p>
          <a:p>
            <a:r>
              <a:rPr lang="en-US" dirty="0" smtClean="0"/>
              <a:t>ED </a:t>
            </a:r>
            <a:r>
              <a:rPr lang="en-US" dirty="0"/>
              <a:t>must be seen on a continuum</a:t>
            </a:r>
            <a:r>
              <a:rPr lang="en-US" baseline="0" dirty="0"/>
              <a:t> where interest in </a:t>
            </a:r>
            <a:r>
              <a:rPr lang="en-US" baseline="0" dirty="0" err="1"/>
              <a:t>apperence</a:t>
            </a:r>
            <a:r>
              <a:rPr lang="en-US" baseline="0" dirty="0"/>
              <a:t> and looks are normal. Preoccupation with </a:t>
            </a:r>
            <a:r>
              <a:rPr lang="en-US" baseline="0" dirty="0" err="1"/>
              <a:t>appearnce</a:t>
            </a:r>
            <a:r>
              <a:rPr lang="en-US" baseline="0" dirty="0"/>
              <a:t> and weight and shape with </a:t>
            </a:r>
            <a:r>
              <a:rPr lang="en-US" baseline="0" dirty="0" err="1"/>
              <a:t>occationally</a:t>
            </a:r>
            <a:r>
              <a:rPr lang="en-US" baseline="0" dirty="0"/>
              <a:t> weight controlling behavior happens for many. </a:t>
            </a:r>
            <a:endParaRPr lang="en-US" dirty="0"/>
          </a:p>
          <a:p>
            <a:r>
              <a:rPr lang="en-US" dirty="0"/>
              <a:t>In relation to diabetes </a:t>
            </a:r>
            <a:r>
              <a:rPr lang="en-US" dirty="0" err="1"/>
              <a:t>inappropiate</a:t>
            </a:r>
            <a:r>
              <a:rPr lang="en-US" dirty="0"/>
              <a:t> weight controlling behavior that is recurrent but</a:t>
            </a:r>
            <a:r>
              <a:rPr lang="en-US" baseline="0" dirty="0"/>
              <a:t> not enough for a </a:t>
            </a:r>
            <a:r>
              <a:rPr lang="en-US" baseline="0" dirty="0" err="1"/>
              <a:t>clincial</a:t>
            </a:r>
            <a:r>
              <a:rPr lang="en-US" baseline="0" dirty="0"/>
              <a:t> diagnose important</a:t>
            </a:r>
            <a:r>
              <a:rPr lang="en-US" baseline="0" dirty="0" smtClean="0"/>
              <a:t>.</a:t>
            </a:r>
          </a:p>
          <a:p>
            <a:endParaRPr lang="en-US" baseline="0" dirty="0" smtClean="0"/>
          </a:p>
          <a:p>
            <a:r>
              <a:rPr lang="en-US" baseline="0" dirty="0" smtClean="0"/>
              <a:t>Secondary prevention = </a:t>
            </a:r>
            <a:r>
              <a:rPr lang="en-US" baseline="0" dirty="0" err="1" smtClean="0"/>
              <a:t>ved</a:t>
            </a:r>
            <a:r>
              <a:rPr lang="en-US" baseline="0" dirty="0" smtClean="0"/>
              <a:t> </a:t>
            </a:r>
            <a:r>
              <a:rPr lang="en-US" baseline="0" dirty="0" err="1" smtClean="0"/>
              <a:t>tidlige</a:t>
            </a:r>
            <a:r>
              <a:rPr lang="en-US" baseline="0" dirty="0" smtClean="0"/>
              <a:t> </a:t>
            </a:r>
            <a:r>
              <a:rPr lang="en-US" baseline="0" dirty="0" err="1" smtClean="0"/>
              <a:t>symptomer</a:t>
            </a:r>
            <a:r>
              <a:rPr lang="en-US" baseline="0" dirty="0" smtClean="0"/>
              <a:t> </a:t>
            </a:r>
            <a:r>
              <a:rPr lang="en-US" dirty="0" smtClean="0"/>
              <a:t> </a:t>
            </a:r>
            <a:endParaRPr lang="en-US" dirty="0"/>
          </a:p>
        </p:txBody>
      </p:sp>
      <p:sp>
        <p:nvSpPr>
          <p:cNvPr id="4" name="Pladsholder til diasnummer 3"/>
          <p:cNvSpPr>
            <a:spLocks noGrp="1"/>
          </p:cNvSpPr>
          <p:nvPr>
            <p:ph type="sldNum" sz="quarter" idx="10"/>
          </p:nvPr>
        </p:nvSpPr>
        <p:spPr/>
        <p:txBody>
          <a:bodyPr/>
          <a:lstStyle/>
          <a:p>
            <a:fld id="{66C17298-4D80-4BD2-BA61-E4CDF227C9F0}" type="slidenum">
              <a:rPr lang="en-US" smtClean="0"/>
              <a:t>2</a:t>
            </a:fld>
            <a:endParaRPr lang="en-US"/>
          </a:p>
        </p:txBody>
      </p:sp>
    </p:spTree>
    <p:extLst>
      <p:ext uri="{BB962C8B-B14F-4D97-AF65-F5344CB8AC3E}">
        <p14:creationId xmlns:p14="http://schemas.microsoft.com/office/powerpoint/2010/main" val="2789603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(Tjek </a:t>
            </a:r>
            <a:r>
              <a:rPr lang="da-DK" dirty="0" err="1" smtClean="0"/>
              <a:t>my</a:t>
            </a:r>
            <a:r>
              <a:rPr lang="da-DK" dirty="0" smtClean="0"/>
              <a:t> </a:t>
            </a:r>
            <a:r>
              <a:rPr lang="da-DK" dirty="0" err="1" smtClean="0"/>
              <a:t>body</a:t>
            </a:r>
            <a:r>
              <a:rPr lang="da-DK" dirty="0" smtClean="0"/>
              <a:t> og </a:t>
            </a:r>
            <a:r>
              <a:rPr lang="da-DK" dirty="0" err="1" smtClean="0"/>
              <a:t>my</a:t>
            </a:r>
            <a:r>
              <a:rPr lang="da-DK" dirty="0" smtClean="0"/>
              <a:t> </a:t>
            </a:r>
            <a:r>
              <a:rPr lang="da-DK" dirty="0" err="1" smtClean="0"/>
              <a:t>life</a:t>
            </a:r>
            <a:r>
              <a:rPr lang="da-DK" dirty="0" smtClean="0"/>
              <a:t>)</a:t>
            </a:r>
          </a:p>
          <a:p>
            <a:endParaRPr lang="da-DK" dirty="0" smtClean="0"/>
          </a:p>
          <a:p>
            <a:r>
              <a:rPr lang="da-DK" b="1" dirty="0" err="1" smtClean="0"/>
              <a:t>StudentBodies</a:t>
            </a:r>
            <a:r>
              <a:rPr lang="da-DK" dirty="0" smtClean="0"/>
              <a:t>:</a:t>
            </a:r>
            <a:r>
              <a:rPr lang="da-DK" baseline="0" dirty="0" smtClean="0"/>
              <a:t> 8 sessioner i gr. diskuter kulturelle </a:t>
            </a:r>
            <a:r>
              <a:rPr lang="da-DK" baseline="0" dirty="0" err="1" smtClean="0"/>
              <a:t>iedealer</a:t>
            </a:r>
            <a:r>
              <a:rPr lang="da-DK" baseline="0" dirty="0" smtClean="0"/>
              <a:t> og faktorer af betydning for </a:t>
            </a:r>
            <a:r>
              <a:rPr lang="da-DK" baseline="0" dirty="0" err="1" smtClean="0"/>
              <a:t>skønhedsedealer</a:t>
            </a:r>
            <a:r>
              <a:rPr lang="da-DK" baseline="0" dirty="0" smtClean="0"/>
              <a:t>, mediepåvirkning, CBT teknikker til at forbedre kropsbillede. online-elementer.</a:t>
            </a:r>
            <a:endParaRPr lang="da-DK" dirty="0" smtClean="0"/>
          </a:p>
          <a:p>
            <a:r>
              <a:rPr lang="da-DK" b="1" dirty="0" smtClean="0"/>
              <a:t>The </a:t>
            </a:r>
            <a:r>
              <a:rPr lang="da-DK" b="1" dirty="0" err="1" smtClean="0"/>
              <a:t>body</a:t>
            </a:r>
            <a:r>
              <a:rPr lang="da-DK" b="1" dirty="0" smtClean="0"/>
              <a:t> </a:t>
            </a:r>
            <a:r>
              <a:rPr lang="da-DK" b="1" dirty="0" err="1" smtClean="0"/>
              <a:t>project</a:t>
            </a:r>
            <a:r>
              <a:rPr lang="da-DK" dirty="0" smtClean="0"/>
              <a:t>: 6 sessioner i gr. mål: </a:t>
            </a:r>
          </a:p>
          <a:p>
            <a:r>
              <a:rPr lang="en-US" dirty="0"/>
              <a:t>1Define the “appearance” ideal and explore its origin</a:t>
            </a:r>
          </a:p>
          <a:p>
            <a:r>
              <a:rPr lang="en-US" dirty="0"/>
              <a:t>2Examine the costs of pursuing this ideal</a:t>
            </a:r>
          </a:p>
          <a:p>
            <a:r>
              <a:rPr lang="en-US" dirty="0"/>
              <a:t>3Explore ways to resist pressures to conform to unrealistic standards of beauty</a:t>
            </a:r>
          </a:p>
          <a:p>
            <a:r>
              <a:rPr lang="en-US" dirty="0"/>
              <a:t>4Discuss how to challenge personal body-related concerns</a:t>
            </a:r>
          </a:p>
          <a:p>
            <a:r>
              <a:rPr lang="en-US" dirty="0"/>
              <a:t>5Learn new ways to talk more positively about our bodies</a:t>
            </a:r>
          </a:p>
          <a:p>
            <a:r>
              <a:rPr lang="en-US" dirty="0"/>
              <a:t>6Talk about how we can best respond to future pressures to conform to societal standards of beauty</a:t>
            </a:r>
          </a:p>
          <a:p>
            <a:r>
              <a:rPr lang="en-US" b="1" dirty="0"/>
              <a:t>MEDIA Smart</a:t>
            </a:r>
            <a:r>
              <a:rPr lang="en-US" dirty="0"/>
              <a:t>: 8 </a:t>
            </a:r>
            <a:r>
              <a:rPr lang="en-US" dirty="0" err="1"/>
              <a:t>sessioner</a:t>
            </a:r>
            <a:r>
              <a:rPr lang="en-US" dirty="0"/>
              <a:t> - Topics covered include techniques used by the media to manipulate images (e.g. airbrushing), ideas for how to </a:t>
            </a:r>
            <a:r>
              <a:rPr lang="en-US" dirty="0" err="1"/>
              <a:t>analyse</a:t>
            </a:r>
            <a:r>
              <a:rPr lang="en-US" dirty="0"/>
              <a:t> and challenge media messages, tips for handling pressure placed on young people and planning for how to move through adolescence and beyond as a </a:t>
            </a:r>
            <a:r>
              <a:rPr lang="en-US" dirty="0" err="1"/>
              <a:t>skilful</a:t>
            </a:r>
            <a:r>
              <a:rPr lang="en-US" dirty="0"/>
              <a:t> and confident person. Media Smart targets media </a:t>
            </a:r>
            <a:r>
              <a:rPr lang="en-US" dirty="0" err="1"/>
              <a:t>internalisation</a:t>
            </a:r>
            <a:r>
              <a:rPr lang="en-US" dirty="0"/>
              <a:t> which refers to when people believe they must look like the ideal images presented in the media</a:t>
            </a:r>
          </a:p>
          <a:p>
            <a:endParaRPr lang="en-US" dirty="0"/>
          </a:p>
          <a:p>
            <a:endParaRPr lang="en-US" dirty="0"/>
          </a:p>
        </p:txBody>
      </p:sp>
      <p:sp>
        <p:nvSpPr>
          <p:cNvPr id="4" name="Pladsholder til sidehoved 3"/>
          <p:cNvSpPr>
            <a:spLocks noGrp="1"/>
          </p:cNvSpPr>
          <p:nvPr>
            <p:ph type="hdr" sz="quarter" idx="10"/>
          </p:nvPr>
        </p:nvSpPr>
        <p:spPr/>
        <p:txBody>
          <a:bodyPr/>
          <a:lstStyle/>
          <a:p>
            <a:pPr>
              <a:defRPr/>
            </a:pPr>
            <a:r>
              <a:rPr lang="da-DK" smtClean="0"/>
              <a:t>Sommerskole 2010       Når kroppen tager magten     Om spiseforstyrrelser</a:t>
            </a:r>
            <a:endParaRPr lang="da-DK"/>
          </a:p>
        </p:txBody>
      </p:sp>
      <p:sp>
        <p:nvSpPr>
          <p:cNvPr id="5" name="Pladsholder til sidefod 4"/>
          <p:cNvSpPr>
            <a:spLocks noGrp="1"/>
          </p:cNvSpPr>
          <p:nvPr>
            <p:ph type="ftr" sz="quarter" idx="11"/>
          </p:nvPr>
        </p:nvSpPr>
        <p:spPr/>
        <p:txBody>
          <a:bodyPr/>
          <a:lstStyle/>
          <a:p>
            <a:pPr>
              <a:defRPr/>
            </a:pPr>
            <a:r>
              <a:rPr lang="da-DK" smtClean="0"/>
              <a:t>Kristian Rokkedal      Center for Spiseforstyrrelser       E-mail: buc.cfs@rm.dk</a:t>
            </a:r>
            <a:endParaRPr lang="da-DK"/>
          </a:p>
        </p:txBody>
      </p:sp>
      <p:sp>
        <p:nvSpPr>
          <p:cNvPr id="6" name="Pladsholder til diasnummer 5"/>
          <p:cNvSpPr>
            <a:spLocks noGrp="1"/>
          </p:cNvSpPr>
          <p:nvPr>
            <p:ph type="sldNum" sz="quarter" idx="12"/>
          </p:nvPr>
        </p:nvSpPr>
        <p:spPr/>
        <p:txBody>
          <a:bodyPr/>
          <a:lstStyle/>
          <a:p>
            <a:fld id="{65DE9356-5471-43F2-B17C-03EF65938554}" type="slidenum">
              <a:rPr lang="da-DK" altLang="da-DK" smtClean="0"/>
              <a:pPr/>
              <a:t>14</a:t>
            </a:fld>
            <a:endParaRPr lang="da-DK" altLang="da-DK"/>
          </a:p>
        </p:txBody>
      </p:sp>
    </p:spTree>
    <p:extLst>
      <p:ext uri="{BB962C8B-B14F-4D97-AF65-F5344CB8AC3E}">
        <p14:creationId xmlns:p14="http://schemas.microsoft.com/office/powerpoint/2010/main" val="4254617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611F077B-ED0D-46F7-B5C8-7A95AA44F4B4}" type="slidenum">
              <a:rPr lang="da-DK" smtClean="0"/>
              <a:t>15</a:t>
            </a:fld>
            <a:endParaRPr lang="da-DK"/>
          </a:p>
        </p:txBody>
      </p:sp>
    </p:spTree>
    <p:extLst>
      <p:ext uri="{BB962C8B-B14F-4D97-AF65-F5344CB8AC3E}">
        <p14:creationId xmlns:p14="http://schemas.microsoft.com/office/powerpoint/2010/main" val="2768312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50CEFEE-4210-43F9-9678-290E51149B50}" type="slidenum">
              <a:rPr lang="da-DK" smtClean="0"/>
              <a:pPr/>
              <a:t>3</a:t>
            </a:fld>
            <a:endParaRPr lang="da-DK"/>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dirty="0" smtClean="0"/>
              <a:t>Flet </a:t>
            </a:r>
            <a:r>
              <a:rPr lang="da-DK" sz="1000" dirty="0" err="1" smtClean="0"/>
              <a:t>evt</a:t>
            </a:r>
            <a:r>
              <a:rPr lang="da-DK" sz="1000" dirty="0" smtClean="0"/>
              <a:t> aktuel case ind fra Susi.</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dirty="0" smtClean="0"/>
              <a:t>Husk</a:t>
            </a:r>
            <a:r>
              <a:rPr lang="da-DK" sz="1000" baseline="0" dirty="0" smtClean="0"/>
              <a:t> </a:t>
            </a:r>
            <a:r>
              <a:rPr lang="da-DK" sz="1000" baseline="0" dirty="0" err="1" smtClean="0"/>
              <a:t>minisotastudiet</a:t>
            </a:r>
            <a:endParaRPr lang="da-DK" sz="1000" dirty="0" smtClean="0"/>
          </a:p>
          <a:p>
            <a:pPr eaLnBrk="1" hangingPunct="1"/>
            <a:r>
              <a:rPr lang="en-GB" sz="1000" dirty="0" err="1" smtClean="0"/>
              <a:t>Sociokulturelt</a:t>
            </a:r>
            <a:r>
              <a:rPr lang="en-GB" sz="1000" baseline="0" dirty="0" smtClean="0"/>
              <a:t> – focus </a:t>
            </a:r>
            <a:r>
              <a:rPr lang="en-GB" sz="1000" baseline="0" dirty="0" err="1" smtClean="0"/>
              <a:t>på</a:t>
            </a:r>
            <a:r>
              <a:rPr lang="en-GB" sz="1000" baseline="0" dirty="0" smtClean="0"/>
              <a:t> mad, </a:t>
            </a:r>
            <a:r>
              <a:rPr lang="en-GB" sz="1000" baseline="0" dirty="0" err="1" smtClean="0"/>
              <a:t>spisniing</a:t>
            </a:r>
            <a:r>
              <a:rPr lang="en-GB" sz="1000" baseline="0" dirty="0" smtClean="0"/>
              <a:t> og </a:t>
            </a:r>
            <a:r>
              <a:rPr lang="en-GB" sz="1000" baseline="0" dirty="0" err="1" smtClean="0"/>
              <a:t>vægt</a:t>
            </a:r>
            <a:endParaRPr lang="en-GB" sz="1000" baseline="0" dirty="0" smtClean="0"/>
          </a:p>
          <a:p>
            <a:pPr eaLnBrk="1" hangingPunct="1"/>
            <a:r>
              <a:rPr lang="en-GB" sz="1000" baseline="0" dirty="0" err="1" smtClean="0"/>
              <a:t>biologisk</a:t>
            </a:r>
            <a:r>
              <a:rPr lang="en-GB" sz="1000" baseline="0" dirty="0" smtClean="0"/>
              <a:t>: </a:t>
            </a:r>
            <a:r>
              <a:rPr lang="en-GB" sz="1000" baseline="0" dirty="0" err="1" smtClean="0"/>
              <a:t>genetisk</a:t>
            </a:r>
            <a:r>
              <a:rPr lang="en-GB" sz="1000" baseline="0" dirty="0" smtClean="0"/>
              <a:t> </a:t>
            </a:r>
            <a:r>
              <a:rPr lang="en-GB" sz="1000" baseline="0" dirty="0" err="1" smtClean="0"/>
              <a:t>sårbarhed</a:t>
            </a:r>
            <a:r>
              <a:rPr lang="en-GB" sz="1000" baseline="0" dirty="0" smtClean="0"/>
              <a:t>, </a:t>
            </a:r>
            <a:r>
              <a:rPr lang="en-GB" sz="1000" baseline="0" dirty="0" err="1" smtClean="0"/>
              <a:t>går</a:t>
            </a:r>
            <a:r>
              <a:rPr lang="en-GB" sz="1000" baseline="0" dirty="0" smtClean="0"/>
              <a:t> </a:t>
            </a:r>
            <a:r>
              <a:rPr lang="en-GB" sz="1000" baseline="0" dirty="0" err="1" smtClean="0"/>
              <a:t>særligt</a:t>
            </a:r>
            <a:r>
              <a:rPr lang="en-GB" sz="1000" baseline="0" dirty="0" smtClean="0"/>
              <a:t> </a:t>
            </a:r>
            <a:r>
              <a:rPr lang="en-GB" sz="1000" baseline="0" dirty="0" err="1" smtClean="0"/>
              <a:t>til</a:t>
            </a:r>
            <a:r>
              <a:rPr lang="en-GB" sz="1000" baseline="0" dirty="0" smtClean="0"/>
              <a:t> AN, </a:t>
            </a:r>
            <a:r>
              <a:rPr lang="en-GB" sz="1000" baseline="0" dirty="0" err="1" smtClean="0"/>
              <a:t>vægt</a:t>
            </a:r>
            <a:r>
              <a:rPr lang="en-GB" sz="1000" baseline="0" dirty="0" smtClean="0"/>
              <a:t>, appetite, </a:t>
            </a:r>
            <a:r>
              <a:rPr lang="en-GB" sz="1000" baseline="0" dirty="0" err="1" smtClean="0"/>
              <a:t>madglæde</a:t>
            </a:r>
            <a:r>
              <a:rPr lang="en-GB" sz="1000" baseline="0" dirty="0" smtClean="0"/>
              <a:t>, mm</a:t>
            </a:r>
          </a:p>
          <a:p>
            <a:pPr eaLnBrk="1" hangingPunct="1"/>
            <a:r>
              <a:rPr lang="en-GB" sz="1000" baseline="0" dirty="0" err="1" smtClean="0"/>
              <a:t>Psykologisk</a:t>
            </a:r>
            <a:r>
              <a:rPr lang="en-GB" sz="1000" baseline="0" dirty="0" smtClean="0"/>
              <a:t> – </a:t>
            </a:r>
            <a:r>
              <a:rPr lang="en-GB" sz="1000" baseline="0" dirty="0" err="1" smtClean="0"/>
              <a:t>perfektionisme</a:t>
            </a:r>
            <a:r>
              <a:rPr lang="en-GB" sz="1000" baseline="0" dirty="0" smtClean="0"/>
              <a:t>, </a:t>
            </a:r>
            <a:r>
              <a:rPr lang="en-GB" sz="1000" baseline="0" dirty="0" err="1" smtClean="0"/>
              <a:t>regiditet</a:t>
            </a:r>
            <a:r>
              <a:rPr lang="en-GB" sz="1000" baseline="0" dirty="0" smtClean="0"/>
              <a:t>, </a:t>
            </a:r>
            <a:r>
              <a:rPr lang="en-GB" sz="1000" baseline="0" dirty="0" err="1" smtClean="0"/>
              <a:t>cogntiv</a:t>
            </a:r>
            <a:r>
              <a:rPr lang="en-GB" sz="1000" baseline="0" dirty="0" smtClean="0"/>
              <a:t> bias mod mad, executive </a:t>
            </a:r>
            <a:r>
              <a:rPr lang="en-GB" sz="1000" baseline="0" dirty="0" err="1" smtClean="0"/>
              <a:t>vanskeligheder</a:t>
            </a:r>
            <a:r>
              <a:rPr lang="en-GB" sz="1000" baseline="0" dirty="0" smtClean="0"/>
              <a:t> mm.</a:t>
            </a:r>
          </a:p>
          <a:p>
            <a:pPr eaLnBrk="1" hangingPunct="1"/>
            <a:endParaRPr lang="en-GB" sz="1000" baseline="0" dirty="0" smtClean="0"/>
          </a:p>
          <a:p>
            <a:pPr eaLnBrk="1" hangingPunct="1"/>
            <a:endParaRPr lang="en-GB" sz="1000" dirty="0" smtClean="0"/>
          </a:p>
          <a:p>
            <a:pPr eaLnBrk="1" hangingPunct="1"/>
            <a:r>
              <a:rPr lang="en-GB" sz="1000" dirty="0" err="1" smtClean="0"/>
              <a:t>Genetik</a:t>
            </a:r>
            <a:r>
              <a:rPr lang="en-GB" sz="1000" dirty="0"/>
              <a:t>: metabolism, </a:t>
            </a:r>
            <a:r>
              <a:rPr lang="en-GB" sz="1000" dirty="0" err="1"/>
              <a:t>appetit</a:t>
            </a:r>
            <a:r>
              <a:rPr lang="en-GB" sz="1000" dirty="0"/>
              <a:t>, </a:t>
            </a:r>
            <a:r>
              <a:rPr lang="en-GB" sz="1000" dirty="0" err="1"/>
              <a:t>mooddisorders</a:t>
            </a:r>
            <a:r>
              <a:rPr lang="en-GB" sz="1000" dirty="0"/>
              <a:t>, </a:t>
            </a:r>
            <a:r>
              <a:rPr lang="en-GB" sz="1000" dirty="0" err="1"/>
              <a:t>skizophrenia</a:t>
            </a:r>
            <a:r>
              <a:rPr lang="en-GB" sz="1000" dirty="0"/>
              <a:t>. </a:t>
            </a:r>
          </a:p>
          <a:p>
            <a:pPr eaLnBrk="1" hangingPunct="1"/>
            <a:r>
              <a:rPr lang="en-GB" sz="1000" dirty="0"/>
              <a:t>Multiple factors</a:t>
            </a:r>
          </a:p>
          <a:p>
            <a:pPr eaLnBrk="1" hangingPunct="1"/>
            <a:r>
              <a:rPr lang="en-GB" sz="1000" dirty="0"/>
              <a:t>Pathogenesis – i.e. a process over time</a:t>
            </a:r>
          </a:p>
          <a:p>
            <a:pPr eaLnBrk="1" hangingPunct="1"/>
            <a:r>
              <a:rPr lang="en-GB" sz="1000" dirty="0"/>
              <a:t>The interaction between factors varies over time and among individuals</a:t>
            </a:r>
          </a:p>
          <a:p>
            <a:pPr eaLnBrk="1" hangingPunct="1"/>
            <a:r>
              <a:rPr lang="en-GB" sz="1000" dirty="0"/>
              <a:t>Biological</a:t>
            </a:r>
          </a:p>
          <a:p>
            <a:pPr lvl="1" eaLnBrk="1" hangingPunct="1"/>
            <a:r>
              <a:rPr lang="en-GB" sz="1000" dirty="0"/>
              <a:t>Regulation of appetite</a:t>
            </a:r>
          </a:p>
          <a:p>
            <a:pPr lvl="1" eaLnBrk="1" hangingPunct="1"/>
            <a:r>
              <a:rPr lang="en-GB" sz="1000" dirty="0"/>
              <a:t>Weight and development of weight</a:t>
            </a:r>
          </a:p>
          <a:p>
            <a:pPr lvl="1" eaLnBrk="1" hangingPunct="1"/>
            <a:r>
              <a:rPr lang="en-GB" sz="1000" dirty="0"/>
              <a:t>Temperament (i.e. regulation, intensity, and threshold)</a:t>
            </a:r>
          </a:p>
          <a:p>
            <a:pPr eaLnBrk="1" hangingPunct="1"/>
            <a:r>
              <a:rPr lang="da-DK" sz="1000" dirty="0"/>
              <a:t>Hypoteser om sammenhæng mellem sult og endokrinologiske /</a:t>
            </a:r>
            <a:r>
              <a:rPr lang="da-DK" sz="1000" dirty="0" err="1"/>
              <a:t>neurokemiske</a:t>
            </a:r>
            <a:r>
              <a:rPr lang="da-DK" sz="1000" dirty="0"/>
              <a:t> forstyrrelser (særligt </a:t>
            </a:r>
            <a:r>
              <a:rPr lang="da-DK" sz="1000" dirty="0" err="1"/>
              <a:t>cortisol</a:t>
            </a:r>
            <a:r>
              <a:rPr lang="da-DK" sz="1000" dirty="0"/>
              <a:t> og </a:t>
            </a:r>
            <a:r>
              <a:rPr lang="da-DK" sz="1000" dirty="0" err="1"/>
              <a:t>serotonin</a:t>
            </a:r>
            <a:r>
              <a:rPr lang="da-DK" sz="1000" dirty="0"/>
              <a:t>)</a:t>
            </a:r>
          </a:p>
          <a:p>
            <a:pPr lvl="1" eaLnBrk="1" hangingPunct="1"/>
            <a:r>
              <a:rPr lang="da-DK" sz="1000" dirty="0"/>
              <a:t>Forstyrrelser i </a:t>
            </a:r>
            <a:r>
              <a:rPr lang="da-DK" sz="1000" dirty="0" err="1"/>
              <a:t>hypotalamus</a:t>
            </a:r>
            <a:endParaRPr lang="da-DK" sz="1000" dirty="0"/>
          </a:p>
          <a:p>
            <a:pPr lvl="1" eaLnBrk="1" hangingPunct="1"/>
            <a:r>
              <a:rPr lang="da-DK" sz="1000" dirty="0"/>
              <a:t>Sult-hypotesen</a:t>
            </a:r>
          </a:p>
          <a:p>
            <a:pPr eaLnBrk="1" hangingPunct="1"/>
            <a:r>
              <a:rPr lang="da-DK" sz="1000" dirty="0"/>
              <a:t>Genetisk disposition (0-83% arvelighed) (</a:t>
            </a:r>
            <a:r>
              <a:rPr lang="da-DK" sz="1000" dirty="0" err="1"/>
              <a:t>Fairburn</a:t>
            </a:r>
            <a:r>
              <a:rPr lang="da-DK" sz="1000" dirty="0"/>
              <a:t> 1999))</a:t>
            </a:r>
          </a:p>
          <a:p>
            <a:pPr eaLnBrk="1" hangingPunct="1"/>
            <a:r>
              <a:rPr lang="en-GB" sz="1000" dirty="0"/>
              <a:t>Psychological</a:t>
            </a:r>
          </a:p>
          <a:p>
            <a:pPr lvl="1" eaLnBrk="1" hangingPunct="1"/>
            <a:r>
              <a:rPr lang="en-GB" sz="1000" dirty="0"/>
              <a:t>Cognitive – e.g. inflexible thinking, rigidity, immature handling of affect</a:t>
            </a:r>
          </a:p>
          <a:p>
            <a:pPr lvl="1" eaLnBrk="1" hangingPunct="1"/>
            <a:r>
              <a:rPr lang="en-GB" sz="1000" dirty="0"/>
              <a:t>Psychodynamic – e.g. deficit in identity formation, “false self” problems, using of the eating disorder as a </a:t>
            </a:r>
            <a:r>
              <a:rPr lang="en-GB" sz="1000" dirty="0" err="1"/>
              <a:t>self object</a:t>
            </a:r>
            <a:endParaRPr lang="en-GB" sz="1000" dirty="0"/>
          </a:p>
          <a:p>
            <a:pPr lvl="1" eaLnBrk="1" hangingPunct="1"/>
            <a:r>
              <a:rPr lang="en-GB" sz="1000" dirty="0"/>
              <a:t>Trauma</a:t>
            </a:r>
          </a:p>
          <a:p>
            <a:pPr eaLnBrk="1" hangingPunct="1"/>
            <a:r>
              <a:rPr lang="en-GB" sz="1000" dirty="0">
                <a:cs typeface="Times New Roman" pitchFamily="18" charset="0"/>
              </a:rPr>
              <a:t>The family paradox</a:t>
            </a:r>
          </a:p>
          <a:p>
            <a:pPr eaLnBrk="1" hangingPunct="1"/>
            <a:r>
              <a:rPr lang="en-GB" sz="1000" dirty="0">
                <a:cs typeface="Times New Roman" pitchFamily="18" charset="0"/>
              </a:rPr>
              <a:t>Communication and psychological    functioning</a:t>
            </a:r>
          </a:p>
          <a:p>
            <a:pPr eaLnBrk="1" hangingPunct="1"/>
            <a:r>
              <a:rPr lang="en-GB" sz="1000" dirty="0">
                <a:cs typeface="Times New Roman" pitchFamily="18" charset="0"/>
              </a:rPr>
              <a:t>Conflict solving</a:t>
            </a:r>
          </a:p>
          <a:p>
            <a:pPr eaLnBrk="1" hangingPunct="1"/>
            <a:r>
              <a:rPr lang="en-GB" sz="1000" dirty="0">
                <a:cs typeface="Times New Roman" pitchFamily="18" charset="0"/>
              </a:rPr>
              <a:t>Attitudes towards food and exercise</a:t>
            </a:r>
          </a:p>
          <a:p>
            <a:pPr eaLnBrk="1" hangingPunct="1"/>
            <a:r>
              <a:rPr lang="en-GB" sz="1000" dirty="0">
                <a:cs typeface="Times New Roman" pitchFamily="18" charset="0"/>
              </a:rPr>
              <a:t>Ideals for appearance and achievement</a:t>
            </a:r>
            <a:endParaRPr lang="da-DK" sz="1000" dirty="0"/>
          </a:p>
          <a:p>
            <a:pPr eaLnBrk="1" hangingPunct="1"/>
            <a:endParaRPr lang="da-DK" sz="1000" dirty="0"/>
          </a:p>
        </p:txBody>
      </p:sp>
    </p:spTree>
    <p:extLst>
      <p:ext uri="{BB962C8B-B14F-4D97-AF65-F5344CB8AC3E}">
        <p14:creationId xmlns:p14="http://schemas.microsoft.com/office/powerpoint/2010/main" val="3125403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7575" y="744538"/>
            <a:ext cx="4962525" cy="3722687"/>
          </a:xfrm>
        </p:spPr>
      </p:sp>
      <p:sp>
        <p:nvSpPr>
          <p:cNvPr id="3" name="Pladsholder til noter 2"/>
          <p:cNvSpPr>
            <a:spLocks noGrp="1"/>
          </p:cNvSpPr>
          <p:nvPr>
            <p:ph type="body" idx="1"/>
          </p:nvPr>
        </p:nvSpPr>
        <p:spPr/>
        <p:txBody>
          <a:bodyPr/>
          <a:lstStyle/>
          <a:p>
            <a:r>
              <a:rPr lang="da-DK" dirty="0" err="1"/>
              <a:t>dispostion</a:t>
            </a:r>
            <a:r>
              <a:rPr lang="da-DK" baseline="0" dirty="0"/>
              <a:t> (forældre psykopatologi generelt og specifikt), overvægt (i </a:t>
            </a:r>
            <a:r>
              <a:rPr lang="da-DK" baseline="0" dirty="0" err="1"/>
              <a:t>fam</a:t>
            </a:r>
            <a:r>
              <a:rPr lang="da-DK" baseline="0" dirty="0"/>
              <a:t>. eller selv)</a:t>
            </a:r>
          </a:p>
          <a:p>
            <a:r>
              <a:rPr lang="da-DK" baseline="0" dirty="0" err="1"/>
              <a:t>behanding</a:t>
            </a:r>
            <a:r>
              <a:rPr lang="da-DK" baseline="0" dirty="0"/>
              <a:t> – føler tit urealistiske mål</a:t>
            </a:r>
          </a:p>
          <a:p>
            <a:endParaRPr lang="da-DK" dirty="0"/>
          </a:p>
        </p:txBody>
      </p:sp>
      <p:sp>
        <p:nvSpPr>
          <p:cNvPr id="4" name="Pladsholder til diasnummer 3"/>
          <p:cNvSpPr>
            <a:spLocks noGrp="1"/>
          </p:cNvSpPr>
          <p:nvPr>
            <p:ph type="sldNum" sz="quarter" idx="10"/>
          </p:nvPr>
        </p:nvSpPr>
        <p:spPr/>
        <p:txBody>
          <a:bodyPr/>
          <a:lstStyle/>
          <a:p>
            <a:fld id="{1094C832-8673-4D88-BCA9-1F8D3EF68872}" type="slidenum">
              <a:rPr lang="da-DK" smtClean="0"/>
              <a:t>4</a:t>
            </a:fld>
            <a:endParaRPr lang="da-DK"/>
          </a:p>
        </p:txBody>
      </p:sp>
    </p:spTree>
    <p:extLst>
      <p:ext uri="{BB962C8B-B14F-4D97-AF65-F5344CB8AC3E}">
        <p14:creationId xmlns:p14="http://schemas.microsoft.com/office/powerpoint/2010/main" val="1774991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7575" y="744538"/>
            <a:ext cx="4962525" cy="3722687"/>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1094C832-8673-4D88-BCA9-1F8D3EF68872}" type="slidenum">
              <a:rPr lang="da-DK" smtClean="0"/>
              <a:t>5</a:t>
            </a:fld>
            <a:endParaRPr lang="da-DK"/>
          </a:p>
        </p:txBody>
      </p:sp>
    </p:spTree>
    <p:extLst>
      <p:ext uri="{BB962C8B-B14F-4D97-AF65-F5344CB8AC3E}">
        <p14:creationId xmlns:p14="http://schemas.microsoft.com/office/powerpoint/2010/main" val="3280519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7575" y="744538"/>
            <a:ext cx="4962525" cy="3722687"/>
          </a:xfrm>
        </p:spPr>
      </p:sp>
      <p:sp>
        <p:nvSpPr>
          <p:cNvPr id="3" name="Pladsholder til noter 2"/>
          <p:cNvSpPr>
            <a:spLocks noGrp="1"/>
          </p:cNvSpPr>
          <p:nvPr>
            <p:ph type="body" idx="1"/>
          </p:nvPr>
        </p:nvSpPr>
        <p:spPr/>
        <p:txBody>
          <a:bodyPr/>
          <a:lstStyle/>
          <a:p>
            <a:r>
              <a:rPr lang="da-DK" dirty="0"/>
              <a:t>eks: hvis</a:t>
            </a:r>
            <a:r>
              <a:rPr lang="da-DK" baseline="0" dirty="0"/>
              <a:t> man vi identificere de der er i den første fase af en spiseforstyrrelse nytter det ikke noget at vi bruger et instrument hvor de selv skal sige/reflekterer over deres....</a:t>
            </a:r>
          </a:p>
          <a:p>
            <a:r>
              <a:rPr lang="da-DK" baseline="0" dirty="0"/>
              <a:t>forskel ml. risikoadfærd og subklinisk – hyppighed af adfærd, intensitet/</a:t>
            </a:r>
            <a:r>
              <a:rPr lang="da-DK" baseline="0" dirty="0" err="1"/>
              <a:t>regidigitet</a:t>
            </a:r>
            <a:r>
              <a:rPr lang="da-DK" baseline="0" dirty="0"/>
              <a:t>, </a:t>
            </a:r>
          </a:p>
          <a:p>
            <a:endParaRPr lang="da-DK" baseline="0" dirty="0"/>
          </a:p>
          <a:p>
            <a:r>
              <a:rPr lang="da-DK" baseline="0" dirty="0"/>
              <a:t>Prognostiske test til at identificere </a:t>
            </a:r>
            <a:r>
              <a:rPr lang="da-DK" baseline="0" dirty="0" err="1"/>
              <a:t>high-risk</a:t>
            </a:r>
            <a:r>
              <a:rPr lang="da-DK" baseline="0" dirty="0"/>
              <a:t> </a:t>
            </a:r>
            <a:r>
              <a:rPr lang="da-DK" baseline="0" dirty="0" err="1"/>
              <a:t>individual</a:t>
            </a:r>
            <a:r>
              <a:rPr lang="da-DK" baseline="0" dirty="0"/>
              <a:t>.</a:t>
            </a:r>
            <a:endParaRPr lang="da-DK" dirty="0"/>
          </a:p>
        </p:txBody>
      </p:sp>
      <p:sp>
        <p:nvSpPr>
          <p:cNvPr id="4" name="Pladsholder til diasnummer 3"/>
          <p:cNvSpPr>
            <a:spLocks noGrp="1"/>
          </p:cNvSpPr>
          <p:nvPr>
            <p:ph type="sldNum" sz="quarter" idx="10"/>
          </p:nvPr>
        </p:nvSpPr>
        <p:spPr/>
        <p:txBody>
          <a:bodyPr/>
          <a:lstStyle/>
          <a:p>
            <a:fld id="{1094C832-8673-4D88-BCA9-1F8D3EF68872}" type="slidenum">
              <a:rPr lang="da-DK" smtClean="0"/>
              <a:t>6</a:t>
            </a:fld>
            <a:endParaRPr lang="da-DK"/>
          </a:p>
        </p:txBody>
      </p:sp>
    </p:spTree>
    <p:extLst>
      <p:ext uri="{BB962C8B-B14F-4D97-AF65-F5344CB8AC3E}">
        <p14:creationId xmlns:p14="http://schemas.microsoft.com/office/powerpoint/2010/main" val="2839399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se </a:t>
            </a:r>
            <a:r>
              <a:rPr lang="da-DK" dirty="0" err="1" smtClean="0"/>
              <a:t>Maguen</a:t>
            </a:r>
            <a:r>
              <a:rPr lang="da-DK" dirty="0" smtClean="0"/>
              <a:t> 2018, </a:t>
            </a:r>
            <a:r>
              <a:rPr lang="da-DK" dirty="0" err="1" smtClean="0"/>
              <a:t>jacobi</a:t>
            </a:r>
            <a:r>
              <a:rPr lang="da-DK" dirty="0" smtClean="0"/>
              <a:t> 2004, </a:t>
            </a:r>
          </a:p>
          <a:p>
            <a:r>
              <a:rPr lang="da-DK" dirty="0" err="1" smtClean="0"/>
              <a:t>Cotton</a:t>
            </a:r>
            <a:r>
              <a:rPr lang="da-DK" dirty="0" smtClean="0"/>
              <a:t> 2003: 2 vigtigste</a:t>
            </a:r>
            <a:r>
              <a:rPr lang="da-DK" baseline="0" dirty="0" smtClean="0"/>
              <a:t> spg til at skelne de med og uden ED blandt voksne 18-65 år:</a:t>
            </a:r>
          </a:p>
          <a:p>
            <a:r>
              <a:rPr lang="da-DK" baseline="0" dirty="0" smtClean="0"/>
              <a:t>Har din vægt påvirket hvordan du har det  med dig selv?</a:t>
            </a:r>
          </a:p>
          <a:p>
            <a:r>
              <a:rPr lang="da-DK" baseline="0" dirty="0" smtClean="0"/>
              <a:t>Er du tilfreds med dit spisemønster?</a:t>
            </a:r>
            <a:endParaRPr lang="da-DK" dirty="0"/>
          </a:p>
        </p:txBody>
      </p:sp>
      <p:sp>
        <p:nvSpPr>
          <p:cNvPr id="4" name="Pladsholder til slidenummer 3"/>
          <p:cNvSpPr>
            <a:spLocks noGrp="1"/>
          </p:cNvSpPr>
          <p:nvPr>
            <p:ph type="sldNum" sz="quarter" idx="10"/>
          </p:nvPr>
        </p:nvSpPr>
        <p:spPr/>
        <p:txBody>
          <a:bodyPr/>
          <a:lstStyle/>
          <a:p>
            <a:fld id="{611F077B-ED0D-46F7-B5C8-7A95AA44F4B4}" type="slidenum">
              <a:rPr lang="da-DK" smtClean="0"/>
              <a:t>7</a:t>
            </a:fld>
            <a:endParaRPr lang="da-DK"/>
          </a:p>
        </p:txBody>
      </p:sp>
    </p:spTree>
    <p:extLst>
      <p:ext uri="{BB962C8B-B14F-4D97-AF65-F5344CB8AC3E}">
        <p14:creationId xmlns:p14="http://schemas.microsoft.com/office/powerpoint/2010/main" val="3363480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rtl="0" eaLnBrk="1" fontAlgn="t" latinLnBrk="0" hangingPunct="1"/>
            <a:r>
              <a:rPr lang="da-DK" sz="1200" b="1" i="0" u="none" strike="noStrike" kern="1200" dirty="0" smtClean="0">
                <a:solidFill>
                  <a:schemeClr val="tx1"/>
                </a:solidFill>
                <a:effectLst/>
                <a:latin typeface="+mn-lt"/>
                <a:ea typeface="+mn-ea"/>
                <a:cs typeface="+mn-cs"/>
              </a:rPr>
              <a:t>Indsatser</a:t>
            </a:r>
          </a:p>
          <a:p>
            <a:pPr rtl="0" eaLnBrk="1" fontAlgn="t" latinLnBrk="0" hangingPunct="1"/>
            <a:r>
              <a:rPr lang="da-DK" sz="1200" b="1" i="0" u="none" strike="noStrike" kern="1200" dirty="0" smtClean="0">
                <a:solidFill>
                  <a:schemeClr val="tx1"/>
                </a:solidFill>
                <a:effectLst/>
                <a:latin typeface="+mn-lt"/>
                <a:ea typeface="+mn-ea"/>
                <a:cs typeface="+mn-cs"/>
              </a:rPr>
              <a:t>generelle,</a:t>
            </a:r>
            <a:r>
              <a:rPr lang="da-DK" sz="1200" b="1" i="0" u="none" strike="noStrike" kern="1200" baseline="0" dirty="0" smtClean="0">
                <a:solidFill>
                  <a:schemeClr val="tx1"/>
                </a:solidFill>
                <a:effectLst/>
                <a:latin typeface="+mn-lt"/>
                <a:ea typeface="+mn-ea"/>
                <a:cs typeface="+mn-cs"/>
              </a:rPr>
              <a:t> specifikke vs målrettede </a:t>
            </a:r>
            <a:r>
              <a:rPr lang="da-DK" sz="1200" b="1" i="0" u="none" strike="noStrike" kern="1200" baseline="0" dirty="0" err="1" smtClean="0">
                <a:solidFill>
                  <a:schemeClr val="tx1"/>
                </a:solidFill>
                <a:effectLst/>
                <a:latin typeface="+mn-lt"/>
                <a:ea typeface="+mn-ea"/>
                <a:cs typeface="+mn-cs"/>
              </a:rPr>
              <a:t>forbyggelse</a:t>
            </a:r>
            <a:endParaRPr lang="da-DK" sz="1200" b="0" i="0" u="none" strike="noStrike" kern="1200" dirty="0" smtClean="0">
              <a:solidFill>
                <a:schemeClr val="tx1"/>
              </a:solidFill>
              <a:effectLst/>
              <a:latin typeface="+mn-lt"/>
              <a:ea typeface="+mn-ea"/>
              <a:cs typeface="+mn-cs"/>
            </a:endParaRPr>
          </a:p>
          <a:p>
            <a:pPr rtl="0" eaLnBrk="1" fontAlgn="t" latinLnBrk="0" hangingPunct="1"/>
            <a:r>
              <a:rPr lang="da-DK" sz="1200" b="0" i="0" u="none" strike="noStrike" kern="1200" dirty="0" smtClean="0">
                <a:solidFill>
                  <a:schemeClr val="tx1"/>
                </a:solidFill>
                <a:effectLst/>
                <a:latin typeface="+mn-lt"/>
                <a:ea typeface="+mn-ea"/>
                <a:cs typeface="+mn-cs"/>
              </a:rPr>
              <a:t>General</a:t>
            </a:r>
            <a:r>
              <a:rPr lang="da-DK" sz="1200" b="0" i="0" u="none" strike="noStrike" kern="1200" baseline="0" dirty="0" smtClean="0">
                <a:solidFill>
                  <a:schemeClr val="tx1"/>
                </a:solidFill>
                <a:effectLst/>
                <a:latin typeface="+mn-lt"/>
                <a:ea typeface="+mn-ea"/>
                <a:cs typeface="+mn-cs"/>
              </a:rPr>
              <a:t> forebyggelse: Forebyggelse af generel mistrivsel og psykisk sygdom bred set</a:t>
            </a:r>
            <a:endParaRPr lang="da-DK" sz="1200" b="0" i="0" u="none" strike="noStrike" kern="1200" dirty="0" smtClean="0">
              <a:solidFill>
                <a:schemeClr val="tx1"/>
              </a:solidFill>
              <a:effectLst/>
              <a:latin typeface="+mn-lt"/>
              <a:ea typeface="+mn-ea"/>
              <a:cs typeface="+mn-cs"/>
            </a:endParaRPr>
          </a:p>
          <a:p>
            <a:pPr rtl="0" eaLnBrk="1" fontAlgn="t" latinLnBrk="0" hangingPunct="1"/>
            <a:r>
              <a:rPr lang="da-DK" sz="1200" b="0" i="0" u="none" strike="noStrike" kern="1200" dirty="0" smtClean="0">
                <a:solidFill>
                  <a:schemeClr val="tx1"/>
                </a:solidFill>
                <a:effectLst/>
                <a:latin typeface="+mn-lt"/>
                <a:ea typeface="+mn-ea"/>
                <a:cs typeface="+mn-cs"/>
              </a:rPr>
              <a:t>Specifik SF forebyggelse (til større befolkningsgrupper): Mindske</a:t>
            </a:r>
            <a:r>
              <a:rPr lang="da-DK" sz="1200" b="0" i="0" u="none" strike="noStrike" kern="1200" baseline="0" dirty="0" smtClean="0">
                <a:solidFill>
                  <a:schemeClr val="tx1"/>
                </a:solidFill>
                <a:effectLst/>
                <a:latin typeface="+mn-lt"/>
                <a:ea typeface="+mn-ea"/>
                <a:cs typeface="+mn-cs"/>
              </a:rPr>
              <a:t> risiko for SF og SF risikoadfærd på sigt ved at mindske (effekten af) bagvedliggende sårbarhedsfaktorer og belastende faktorer. </a:t>
            </a:r>
            <a:endParaRPr lang="da-DK" sz="1200" b="0" i="0" u="none" strike="noStrike" kern="1200" dirty="0" smtClean="0">
              <a:solidFill>
                <a:schemeClr val="tx1"/>
              </a:solidFill>
              <a:effectLst/>
              <a:latin typeface="+mn-lt"/>
              <a:ea typeface="+mn-ea"/>
              <a:cs typeface="+mn-cs"/>
            </a:endParaRPr>
          </a:p>
          <a:p>
            <a:pPr rtl="0" eaLnBrk="1" fontAlgn="auto" latinLnBrk="0" hangingPunct="1"/>
            <a:r>
              <a:rPr lang="da-DK" sz="1200" b="0" i="0" u="none" strike="noStrike" kern="1200" baseline="0" dirty="0" smtClean="0">
                <a:solidFill>
                  <a:schemeClr val="tx1"/>
                </a:solidFill>
                <a:effectLst/>
                <a:latin typeface="+mn-lt"/>
                <a:ea typeface="+mn-ea"/>
                <a:cs typeface="+mn-cs"/>
              </a:rPr>
              <a:t>(stor overlap med generelle forebyggelsesindsatser)</a:t>
            </a:r>
            <a:endParaRPr lang="da-DK" sz="1200" b="0" i="0" u="none" strike="noStrike" kern="1200" dirty="0" smtClean="0">
              <a:solidFill>
                <a:schemeClr val="tx1"/>
              </a:solidFill>
              <a:effectLst/>
              <a:latin typeface="+mn-lt"/>
              <a:ea typeface="+mn-ea"/>
              <a:cs typeface="+mn-cs"/>
            </a:endParaRPr>
          </a:p>
          <a:p>
            <a:pPr rtl="0" eaLnBrk="1" fontAlgn="auto" latinLnBrk="0" hangingPunct="1"/>
            <a:r>
              <a:rPr lang="da-DK" sz="1200" b="0" i="0" u="none" strike="noStrike" kern="1200" dirty="0" smtClean="0">
                <a:solidFill>
                  <a:schemeClr val="tx1"/>
                </a:solidFill>
                <a:effectLst/>
                <a:latin typeface="+mn-lt"/>
                <a:ea typeface="+mn-ea"/>
                <a:cs typeface="+mn-cs"/>
              </a:rPr>
              <a:t>Specifik SF forebyggelse (til risikogrupper): Mindske </a:t>
            </a:r>
            <a:r>
              <a:rPr lang="da-DK" sz="1200" b="0" i="0" u="none" strike="noStrike" kern="1200" baseline="0" dirty="0" smtClean="0">
                <a:solidFill>
                  <a:schemeClr val="tx1"/>
                </a:solidFill>
                <a:effectLst/>
                <a:latin typeface="+mn-lt"/>
                <a:ea typeface="+mn-ea"/>
                <a:cs typeface="+mn-cs"/>
              </a:rPr>
              <a:t>risiko for SF og SF risikoadfærd samt konkret minimere </a:t>
            </a:r>
            <a:r>
              <a:rPr lang="da-DK" sz="1200" b="0" i="0" u="none" strike="noStrike" kern="1200" dirty="0" smtClean="0">
                <a:solidFill>
                  <a:schemeClr val="tx1"/>
                </a:solidFill>
                <a:effectLst/>
                <a:latin typeface="+mn-lt"/>
                <a:ea typeface="+mn-ea"/>
                <a:cs typeface="+mn-cs"/>
              </a:rPr>
              <a:t>risikoadfærd</a:t>
            </a:r>
            <a:r>
              <a:rPr lang="da-DK" sz="1200" b="0" i="0" u="none" strike="noStrike" kern="1200" baseline="0" dirty="0" smtClean="0">
                <a:solidFill>
                  <a:schemeClr val="tx1"/>
                </a:solidFill>
                <a:effectLst/>
                <a:latin typeface="+mn-lt"/>
                <a:ea typeface="+mn-ea"/>
                <a:cs typeface="+mn-cs"/>
              </a:rPr>
              <a:t> og figur- og vægtbekymring</a:t>
            </a:r>
            <a:endParaRPr lang="da-DK" sz="1200" b="0" i="0" u="none" strike="noStrike" kern="1200" dirty="0" smtClean="0">
              <a:solidFill>
                <a:schemeClr val="tx1"/>
              </a:solidFill>
              <a:effectLst/>
              <a:latin typeface="+mn-lt"/>
              <a:ea typeface="+mn-ea"/>
              <a:cs typeface="+mn-cs"/>
            </a:endParaRPr>
          </a:p>
          <a:p>
            <a:pPr rtl="0" eaLnBrk="1" fontAlgn="t" latinLnBrk="0" hangingPunct="1"/>
            <a:r>
              <a:rPr lang="da-DK" sz="1200" b="0" i="0" u="none" strike="noStrike" kern="1200" dirty="0" smtClean="0">
                <a:solidFill>
                  <a:schemeClr val="tx1"/>
                </a:solidFill>
                <a:effectLst/>
                <a:latin typeface="+mn-lt"/>
                <a:ea typeface="+mn-ea"/>
                <a:cs typeface="+mn-cs"/>
              </a:rPr>
              <a:t>Tidlig</a:t>
            </a:r>
            <a:r>
              <a:rPr lang="da-DK" sz="1200" b="0" i="0" u="none" strike="noStrike" kern="1200" baseline="0" dirty="0" smtClean="0">
                <a:solidFill>
                  <a:schemeClr val="tx1"/>
                </a:solidFill>
                <a:effectLst/>
                <a:latin typeface="+mn-lt"/>
                <a:ea typeface="+mn-ea"/>
                <a:cs typeface="+mn-cs"/>
              </a:rPr>
              <a:t> indsats: </a:t>
            </a:r>
            <a:r>
              <a:rPr lang="da-DK" sz="1200" b="0" i="0" u="none" strike="noStrike" kern="1200" dirty="0" smtClean="0">
                <a:solidFill>
                  <a:schemeClr val="tx1"/>
                </a:solidFill>
                <a:effectLst/>
                <a:latin typeface="+mn-lt"/>
                <a:ea typeface="+mn-ea"/>
                <a:cs typeface="+mn-cs"/>
              </a:rPr>
              <a:t>Mindske risikoadfærd</a:t>
            </a:r>
            <a:r>
              <a:rPr lang="da-DK" sz="1200" b="0" i="0" u="none" strike="noStrike" kern="1200" baseline="0" dirty="0" smtClean="0">
                <a:solidFill>
                  <a:schemeClr val="tx1"/>
                </a:solidFill>
                <a:effectLst/>
                <a:latin typeface="+mn-lt"/>
                <a:ea typeface="+mn-ea"/>
                <a:cs typeface="+mn-cs"/>
              </a:rPr>
              <a:t> og figur- og vægtbekymring samt bremse udvikling af egentlig spiseforstyrrelser</a:t>
            </a:r>
            <a:endParaRPr lang="da-DK" sz="1200" b="0" i="0" u="none" strike="noStrike" kern="1200" dirty="0" smtClean="0">
              <a:solidFill>
                <a:schemeClr val="tx1"/>
              </a:solidFill>
              <a:effectLst/>
              <a:latin typeface="+mn-lt"/>
              <a:ea typeface="+mn-ea"/>
              <a:cs typeface="+mn-cs"/>
            </a:endParaRPr>
          </a:p>
          <a:p>
            <a:endParaRPr lang="da-DK" dirty="0"/>
          </a:p>
        </p:txBody>
      </p:sp>
      <p:sp>
        <p:nvSpPr>
          <p:cNvPr id="4" name="Pladsholder til slidenummer 3"/>
          <p:cNvSpPr>
            <a:spLocks noGrp="1"/>
          </p:cNvSpPr>
          <p:nvPr>
            <p:ph type="sldNum" sz="quarter" idx="10"/>
          </p:nvPr>
        </p:nvSpPr>
        <p:spPr/>
        <p:txBody>
          <a:bodyPr/>
          <a:lstStyle/>
          <a:p>
            <a:fld id="{611F077B-ED0D-46F7-B5C8-7A95AA44F4B4}" type="slidenum">
              <a:rPr lang="da-DK" smtClean="0"/>
              <a:t>8</a:t>
            </a:fld>
            <a:endParaRPr lang="da-DK"/>
          </a:p>
        </p:txBody>
      </p:sp>
    </p:spTree>
    <p:extLst>
      <p:ext uri="{BB962C8B-B14F-4D97-AF65-F5344CB8AC3E}">
        <p14:creationId xmlns:p14="http://schemas.microsoft.com/office/powerpoint/2010/main" val="92947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aseline="0" dirty="0" smtClean="0"/>
              <a:t>Media </a:t>
            </a:r>
            <a:r>
              <a:rPr lang="da-DK" baseline="0" dirty="0" err="1" smtClean="0"/>
              <a:t>literacy</a:t>
            </a:r>
            <a:r>
              <a:rPr lang="da-DK" baseline="0" dirty="0" smtClean="0"/>
              <a:t>.</a:t>
            </a:r>
            <a:endParaRPr lang="da-DK" dirty="0" smtClean="0"/>
          </a:p>
          <a:p>
            <a:r>
              <a:rPr lang="da-DK" dirty="0" smtClean="0"/>
              <a:t>2 45 sessioner</a:t>
            </a:r>
            <a:r>
              <a:rPr lang="da-DK" baseline="0" dirty="0" smtClean="0"/>
              <a:t> i 4 uger. </a:t>
            </a:r>
            <a:endParaRPr lang="da-DK" dirty="0"/>
          </a:p>
        </p:txBody>
      </p:sp>
      <p:sp>
        <p:nvSpPr>
          <p:cNvPr id="4" name="Pladsholder til slidenummer 3"/>
          <p:cNvSpPr>
            <a:spLocks noGrp="1"/>
          </p:cNvSpPr>
          <p:nvPr>
            <p:ph type="sldNum" sz="quarter" idx="10"/>
          </p:nvPr>
        </p:nvSpPr>
        <p:spPr/>
        <p:txBody>
          <a:bodyPr/>
          <a:lstStyle/>
          <a:p>
            <a:fld id="{611F077B-ED0D-46F7-B5C8-7A95AA44F4B4}" type="slidenum">
              <a:rPr lang="da-DK" smtClean="0"/>
              <a:t>9</a:t>
            </a:fld>
            <a:endParaRPr lang="da-DK"/>
          </a:p>
        </p:txBody>
      </p:sp>
    </p:spTree>
    <p:extLst>
      <p:ext uri="{BB962C8B-B14F-4D97-AF65-F5344CB8AC3E}">
        <p14:creationId xmlns:p14="http://schemas.microsoft.com/office/powerpoint/2010/main" val="3163553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mindre bekymring</a:t>
            </a:r>
            <a:r>
              <a:rPr lang="da-DK" baseline="0" dirty="0" smtClean="0"/>
              <a:t> ved opfølgning både generelt og hos høj og lavrisikobørn</a:t>
            </a:r>
            <a:endParaRPr lang="da-DK" dirty="0"/>
          </a:p>
        </p:txBody>
      </p:sp>
      <p:sp>
        <p:nvSpPr>
          <p:cNvPr id="4" name="Pladsholder til slidenummer 3"/>
          <p:cNvSpPr>
            <a:spLocks noGrp="1"/>
          </p:cNvSpPr>
          <p:nvPr>
            <p:ph type="sldNum" sz="quarter" idx="10"/>
          </p:nvPr>
        </p:nvSpPr>
        <p:spPr/>
        <p:txBody>
          <a:bodyPr/>
          <a:lstStyle/>
          <a:p>
            <a:fld id="{611F077B-ED0D-46F7-B5C8-7A95AA44F4B4}" type="slidenum">
              <a:rPr lang="da-DK" smtClean="0"/>
              <a:t>10</a:t>
            </a:fld>
            <a:endParaRPr lang="da-DK"/>
          </a:p>
        </p:txBody>
      </p:sp>
    </p:spTree>
    <p:extLst>
      <p:ext uri="{BB962C8B-B14F-4D97-AF65-F5344CB8AC3E}">
        <p14:creationId xmlns:p14="http://schemas.microsoft.com/office/powerpoint/2010/main" val="203515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0819A156-56E6-4A78-A7A2-7A3CA284D2C2}" type="datetimeFigureOut">
              <a:rPr lang="da-DK" smtClean="0"/>
              <a:t>19-05-2022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399413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819A156-56E6-4A78-A7A2-7A3CA284D2C2}" type="datetimeFigureOut">
              <a:rPr lang="da-DK" smtClean="0"/>
              <a:t>19-05-2022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365334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43675" y="365125"/>
            <a:ext cx="1971675"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628650" y="365125"/>
            <a:ext cx="5762625"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819A156-56E6-4A78-A7A2-7A3CA284D2C2}" type="datetimeFigureOut">
              <a:rPr lang="da-DK" smtClean="0"/>
              <a:t>19-05-2022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3213836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D777BEDD-1DA1-4507-89C8-840623140866}" type="datetimeFigureOut">
              <a:rPr lang="da-DK" smtClean="0"/>
              <a:t>19-05-2022</a:t>
            </a:fld>
            <a:endParaRPr lang="da-DK"/>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da-DK"/>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37DE34C-B7CF-4BEF-8730-17C5B6287886}" type="slidenum">
              <a:rPr lang="da-DK" smtClean="0"/>
              <a:t>‹nr.›</a:t>
            </a:fld>
            <a:endParaRPr lang="da-DK"/>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28944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D777BEDD-1DA1-4507-89C8-840623140866}" type="datetimeFigureOut">
              <a:rPr lang="da-DK" smtClean="0"/>
              <a:t>19-05-2022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37DE34C-B7CF-4BEF-8730-17C5B6287886}" type="slidenum">
              <a:rPr lang="da-DK" smtClean="0"/>
              <a:t>‹nr.›</a:t>
            </a:fld>
            <a:endParaRPr lang="da-DK"/>
          </a:p>
        </p:txBody>
      </p:sp>
    </p:spTree>
    <p:extLst>
      <p:ext uri="{BB962C8B-B14F-4D97-AF65-F5344CB8AC3E}">
        <p14:creationId xmlns:p14="http://schemas.microsoft.com/office/powerpoint/2010/main" val="1278169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da-DK" smtClean="0"/>
              <a:t>Klik for at redigere i master</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D777BEDD-1DA1-4507-89C8-840623140866}" type="datetimeFigureOut">
              <a:rPr lang="da-DK" smtClean="0"/>
              <a:t>19-05-2022</a:t>
            </a:fld>
            <a:endParaRPr lang="da-DK"/>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da-DK"/>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37DE34C-B7CF-4BEF-8730-17C5B6287886}" type="slidenum">
              <a:rPr lang="da-DK" smtClean="0"/>
              <a:t>‹nr.›</a:t>
            </a:fld>
            <a:endParaRPr lang="da-DK"/>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6356840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a-DK" smtClean="0"/>
              <a:t>Klik for at redigere i master</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D777BEDD-1DA1-4507-89C8-840623140866}" type="datetimeFigureOut">
              <a:rPr lang="da-DK" smtClean="0"/>
              <a:t>19-05-2022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37DE34C-B7CF-4BEF-8730-17C5B6287886}" type="slidenum">
              <a:rPr lang="da-DK" smtClean="0"/>
              <a:t>‹nr.›</a:t>
            </a:fld>
            <a:endParaRPr lang="da-DK" dirty="0"/>
          </a:p>
        </p:txBody>
      </p:sp>
    </p:spTree>
    <p:extLst>
      <p:ext uri="{BB962C8B-B14F-4D97-AF65-F5344CB8AC3E}">
        <p14:creationId xmlns:p14="http://schemas.microsoft.com/office/powerpoint/2010/main" val="926188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da-DK" smtClean="0"/>
              <a:t>Klik for at redigere i master</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smtClean="0"/>
              <a:t>Rediger typografien i masterens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smtClean="0"/>
              <a:t>Rediger typografien i masterens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D777BEDD-1DA1-4507-89C8-840623140866}" type="datetimeFigureOut">
              <a:rPr lang="da-DK" smtClean="0"/>
              <a:t>19-05-2022</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537DE34C-B7CF-4BEF-8730-17C5B6287886}" type="slidenum">
              <a:rPr lang="da-DK" smtClean="0"/>
              <a:t>‹nr.›</a:t>
            </a:fld>
            <a:endParaRPr lang="da-DK"/>
          </a:p>
        </p:txBody>
      </p:sp>
    </p:spTree>
    <p:extLst>
      <p:ext uri="{BB962C8B-B14F-4D97-AF65-F5344CB8AC3E}">
        <p14:creationId xmlns:p14="http://schemas.microsoft.com/office/powerpoint/2010/main" val="3868394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D777BEDD-1DA1-4507-89C8-840623140866}" type="datetimeFigureOut">
              <a:rPr lang="da-DK" smtClean="0"/>
              <a:t>19-05-2022</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537DE34C-B7CF-4BEF-8730-17C5B6287886}" type="slidenum">
              <a:rPr lang="da-DK" smtClean="0"/>
              <a:t>‹nr.›</a:t>
            </a:fld>
            <a:endParaRPr lang="da-DK"/>
          </a:p>
        </p:txBody>
      </p:sp>
    </p:spTree>
    <p:extLst>
      <p:ext uri="{BB962C8B-B14F-4D97-AF65-F5344CB8AC3E}">
        <p14:creationId xmlns:p14="http://schemas.microsoft.com/office/powerpoint/2010/main" val="2327466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77BEDD-1DA1-4507-89C8-840623140866}" type="datetimeFigureOut">
              <a:rPr lang="da-DK" smtClean="0"/>
              <a:t>19-05-2022</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537DE34C-B7CF-4BEF-8730-17C5B6287886}" type="slidenum">
              <a:rPr lang="da-DK" smtClean="0"/>
              <a:t>‹nr.›</a:t>
            </a:fld>
            <a:endParaRPr lang="da-DK"/>
          </a:p>
        </p:txBody>
      </p:sp>
    </p:spTree>
    <p:extLst>
      <p:ext uri="{BB962C8B-B14F-4D97-AF65-F5344CB8AC3E}">
        <p14:creationId xmlns:p14="http://schemas.microsoft.com/office/powerpoint/2010/main" val="1875012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da-DK" smtClean="0"/>
              <a:t>Klik for at redigere i master</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smtClean="0"/>
              <a:t>Rediger typografien i masterens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777BEDD-1DA1-4507-89C8-840623140866}" type="datetimeFigureOut">
              <a:rPr lang="da-DK" smtClean="0"/>
              <a:t>19-05-2022</a:t>
            </a:fld>
            <a:endParaRPr lang="da-DK"/>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da-DK"/>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37DE34C-B7CF-4BEF-8730-17C5B6287886}" type="slidenum">
              <a:rPr lang="da-DK" smtClean="0"/>
              <a:t>‹nr.›</a:t>
            </a:fld>
            <a:endParaRPr lang="da-DK"/>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350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819A156-56E6-4A78-A7A2-7A3CA284D2C2}" type="datetimeFigureOut">
              <a:rPr lang="da-DK" smtClean="0"/>
              <a:t>19-05-2022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24480673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smtClean="0"/>
              <a:t>Rediger typografien i masterens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777BEDD-1DA1-4507-89C8-840623140866}" type="datetimeFigureOut">
              <a:rPr lang="da-DK" smtClean="0"/>
              <a:t>19-05-2022</a:t>
            </a:fld>
            <a:endParaRPr lang="da-DK"/>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da-DK"/>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37DE34C-B7CF-4BEF-8730-17C5B6287886}" type="slidenum">
              <a:rPr lang="da-DK" smtClean="0"/>
              <a:t>‹nr.›</a:t>
            </a:fld>
            <a:endParaRPr lang="da-DK"/>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32395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D777BEDD-1DA1-4507-89C8-840623140866}" type="datetimeFigureOut">
              <a:rPr lang="da-DK" smtClean="0"/>
              <a:t>19-05-2022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37DE34C-B7CF-4BEF-8730-17C5B6287886}" type="slidenum">
              <a:rPr lang="da-DK" smtClean="0"/>
              <a:t>‹nr.›</a:t>
            </a:fld>
            <a:endParaRPr lang="da-DK"/>
          </a:p>
        </p:txBody>
      </p:sp>
    </p:spTree>
    <p:extLst>
      <p:ext uri="{BB962C8B-B14F-4D97-AF65-F5344CB8AC3E}">
        <p14:creationId xmlns:p14="http://schemas.microsoft.com/office/powerpoint/2010/main" val="3673922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D777BEDD-1DA1-4507-89C8-840623140866}" type="datetimeFigureOut">
              <a:rPr lang="da-DK" smtClean="0"/>
              <a:t>19-05-2022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37DE34C-B7CF-4BEF-8730-17C5B6287886}" type="slidenum">
              <a:rPr lang="da-DK" smtClean="0"/>
              <a:t>‹nr.›</a:t>
            </a:fld>
            <a:endParaRPr lang="da-DK"/>
          </a:p>
        </p:txBody>
      </p:sp>
    </p:spTree>
    <p:extLst>
      <p:ext uri="{BB962C8B-B14F-4D97-AF65-F5344CB8AC3E}">
        <p14:creationId xmlns:p14="http://schemas.microsoft.com/office/powerpoint/2010/main" val="2756605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0819A156-56E6-4A78-A7A2-7A3CA284D2C2}" type="datetimeFigureOut">
              <a:rPr lang="da-DK" smtClean="0"/>
              <a:t>19-05-2022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267666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628650" y="1825625"/>
            <a:ext cx="386715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825625"/>
            <a:ext cx="386715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0819A156-56E6-4A78-A7A2-7A3CA284D2C2}" type="datetimeFigureOut">
              <a:rPr lang="da-DK" smtClean="0"/>
              <a:t>19-05-2022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359890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630238" y="2505075"/>
            <a:ext cx="386873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4629150" y="2505075"/>
            <a:ext cx="38877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819A156-56E6-4A78-A7A2-7A3CA284D2C2}" type="datetimeFigureOut">
              <a:rPr lang="da-DK" smtClean="0"/>
              <a:t>19-05-2022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254097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0819A156-56E6-4A78-A7A2-7A3CA284D2C2}" type="datetimeFigureOut">
              <a:rPr lang="da-DK" smtClean="0"/>
              <a:t>19-05-2022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63628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819A156-56E6-4A78-A7A2-7A3CA284D2C2}" type="datetimeFigureOut">
              <a:rPr lang="da-DK" smtClean="0"/>
              <a:t>19-05-2022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84939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0819A156-56E6-4A78-A7A2-7A3CA284D2C2}" type="datetimeFigureOut">
              <a:rPr lang="da-DK" smtClean="0"/>
              <a:t>19-05-2022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2991784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0819A156-56E6-4A78-A7A2-7A3CA284D2C2}" type="datetimeFigureOut">
              <a:rPr lang="da-DK" smtClean="0"/>
              <a:t>19-05-2022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75F3C9D-5768-4CBF-8094-D4A319058E5A}" type="slidenum">
              <a:rPr lang="da-DK" smtClean="0"/>
              <a:t>‹nr.›</a:t>
            </a:fld>
            <a:endParaRPr lang="da-DK"/>
          </a:p>
        </p:txBody>
      </p:sp>
    </p:spTree>
    <p:extLst>
      <p:ext uri="{BB962C8B-B14F-4D97-AF65-F5344CB8AC3E}">
        <p14:creationId xmlns:p14="http://schemas.microsoft.com/office/powerpoint/2010/main" val="225635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9A156-56E6-4A78-A7A2-7A3CA284D2C2}" type="datetimeFigureOut">
              <a:rPr lang="da-DK" smtClean="0"/>
              <a:t>19-05-2022</a:t>
            </a:fld>
            <a:endParaRPr lang="da-DK"/>
          </a:p>
        </p:txBody>
      </p:sp>
      <p:sp>
        <p:nvSpPr>
          <p:cNvPr id="5" name="Pladsholder til sidefod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F3C9D-5768-4CBF-8094-D4A319058E5A}" type="slidenum">
              <a:rPr lang="da-DK" smtClean="0"/>
              <a:t>‹nr.›</a:t>
            </a:fld>
            <a:endParaRPr lang="da-DK"/>
          </a:p>
        </p:txBody>
      </p:sp>
    </p:spTree>
    <p:extLst>
      <p:ext uri="{BB962C8B-B14F-4D97-AF65-F5344CB8AC3E}">
        <p14:creationId xmlns:p14="http://schemas.microsoft.com/office/powerpoint/2010/main" val="29387377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da-DK" smtClean="0"/>
              <a:t>Klik for at redigere i master</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D777BEDD-1DA1-4507-89C8-840623140866}" type="datetimeFigureOut">
              <a:rPr lang="da-DK" smtClean="0"/>
              <a:t>19-05-2022</a:t>
            </a:fld>
            <a:endParaRPr lang="da-DK"/>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da-DK"/>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37DE34C-B7CF-4BEF-8730-17C5B6287886}" type="slidenum">
              <a:rPr lang="da-DK" smtClean="0"/>
              <a:t>‹nr.›</a:t>
            </a:fld>
            <a:endParaRPr lang="da-DK"/>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2893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a-DK" sz="4400" dirty="0" smtClean="0"/>
              <a:t>Ætiologi, opsporing</a:t>
            </a:r>
            <a:r>
              <a:rPr lang="da-DK" sz="4400" dirty="0"/>
              <a:t>, </a:t>
            </a:r>
            <a:r>
              <a:rPr lang="da-DK" sz="4400" dirty="0" smtClean="0"/>
              <a:t>forebyggelse og tidlig </a:t>
            </a:r>
            <a:r>
              <a:rPr lang="da-DK" sz="4400" dirty="0"/>
              <a:t>indsats </a:t>
            </a:r>
            <a:r>
              <a:rPr lang="da-DK" sz="4400" dirty="0" smtClean="0"/>
              <a:t>af spiseforstyrrelser</a:t>
            </a:r>
            <a:endParaRPr lang="da-DK" sz="4400" dirty="0"/>
          </a:p>
        </p:txBody>
      </p:sp>
      <p:sp>
        <p:nvSpPr>
          <p:cNvPr id="3" name="Undertitel 2"/>
          <p:cNvSpPr>
            <a:spLocks noGrp="1"/>
          </p:cNvSpPr>
          <p:nvPr>
            <p:ph type="subTitle" idx="1"/>
          </p:nvPr>
        </p:nvSpPr>
        <p:spPr>
          <a:xfrm>
            <a:off x="2009929" y="4581128"/>
            <a:ext cx="5123755" cy="1086237"/>
          </a:xfrm>
        </p:spPr>
        <p:txBody>
          <a:bodyPr>
            <a:normAutofit/>
          </a:bodyPr>
          <a:lstStyle/>
          <a:p>
            <a:r>
              <a:rPr lang="da-DK" dirty="0" smtClean="0"/>
              <a:t>Loa </a:t>
            </a:r>
            <a:r>
              <a:rPr lang="da-DK" dirty="0"/>
              <a:t>C</a:t>
            </a:r>
            <a:r>
              <a:rPr lang="da-DK" dirty="0" smtClean="0"/>
              <a:t>lausen, </a:t>
            </a:r>
          </a:p>
          <a:p>
            <a:r>
              <a:rPr lang="da-DK" dirty="0" smtClean="0"/>
              <a:t>Seniorforsker, psykolog, Ph.d.</a:t>
            </a:r>
            <a:endParaRPr lang="da-DK" dirty="0"/>
          </a:p>
        </p:txBody>
      </p:sp>
    </p:spTree>
    <p:extLst>
      <p:ext uri="{BB962C8B-B14F-4D97-AF65-F5344CB8AC3E}">
        <p14:creationId xmlns:p14="http://schemas.microsoft.com/office/powerpoint/2010/main" val="2458289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Resultat</a:t>
            </a:r>
            <a:endParaRPr lang="da-DK" dirty="0"/>
          </a:p>
        </p:txBody>
      </p:sp>
      <p:sp>
        <p:nvSpPr>
          <p:cNvPr id="3" name="Pladsholder til indhold 2"/>
          <p:cNvSpPr>
            <a:spLocks noGrp="1"/>
          </p:cNvSpPr>
          <p:nvPr>
            <p:ph idx="1"/>
          </p:nvPr>
        </p:nvSpPr>
        <p:spPr/>
        <p:txBody>
          <a:bodyPr/>
          <a:lstStyle/>
          <a:p>
            <a:r>
              <a:rPr lang="da-DK" dirty="0" smtClean="0"/>
              <a:t>MEDIA SMART </a:t>
            </a:r>
          </a:p>
          <a:p>
            <a:pPr lvl="1"/>
            <a:r>
              <a:rPr lang="da-DK" dirty="0" smtClean="0"/>
              <a:t>mindre vægt/figurbekymring ved ½, 1 og 2½ år  </a:t>
            </a:r>
          </a:p>
          <a:p>
            <a:pPr lvl="1"/>
            <a:r>
              <a:rPr lang="da-DK" dirty="0" smtClean="0"/>
              <a:t>mere fysisk aktive ved ½ år</a:t>
            </a:r>
          </a:p>
          <a:p>
            <a:pPr lvl="1"/>
            <a:r>
              <a:rPr lang="da-DK" dirty="0"/>
              <a:t>♂ mindre depressive </a:t>
            </a:r>
            <a:r>
              <a:rPr lang="da-DK" dirty="0" err="1"/>
              <a:t>sympt</a:t>
            </a:r>
            <a:r>
              <a:rPr lang="da-DK" dirty="0"/>
              <a:t>. </a:t>
            </a:r>
            <a:r>
              <a:rPr lang="da-DK" dirty="0" smtClean="0"/>
              <a:t>ved 1 </a:t>
            </a:r>
            <a:r>
              <a:rPr lang="da-DK" dirty="0"/>
              <a:t>år</a:t>
            </a:r>
            <a:endParaRPr lang="da-DK" dirty="0" smtClean="0"/>
          </a:p>
          <a:p>
            <a:r>
              <a:rPr lang="da-DK" dirty="0" smtClean="0"/>
              <a:t>IATROGEN effekt:</a:t>
            </a:r>
          </a:p>
          <a:p>
            <a:pPr lvl="1"/>
            <a:r>
              <a:rPr lang="da-DK" dirty="0"/>
              <a:t>Life-smart og  </a:t>
            </a:r>
            <a:r>
              <a:rPr lang="da-DK" dirty="0" smtClean="0"/>
              <a:t>HELPP havde mere spisebekymring og flere droppede måltider end kontroller (særligt blandt piger) ved 1 år</a:t>
            </a:r>
            <a:endParaRPr lang="da-DK" dirty="0"/>
          </a:p>
        </p:txBody>
      </p:sp>
      <p:sp>
        <p:nvSpPr>
          <p:cNvPr id="5" name="Pladsholder til sidefod 1"/>
          <p:cNvSpPr>
            <a:spLocks noGrp="1"/>
          </p:cNvSpPr>
          <p:nvPr>
            <p:ph type="ftr" sz="quarter" idx="11"/>
          </p:nvPr>
        </p:nvSpPr>
        <p:spPr>
          <a:xfrm>
            <a:off x="7884368" y="6315650"/>
            <a:ext cx="1377934" cy="365125"/>
          </a:xfrm>
        </p:spPr>
        <p:txBody>
          <a:bodyPr/>
          <a:lstStyle/>
          <a:p>
            <a:pPr>
              <a:defRPr/>
            </a:pPr>
            <a:r>
              <a:rPr lang="da-DK" dirty="0"/>
              <a:t>Loa Clausen, </a:t>
            </a:r>
            <a:r>
              <a:rPr lang="da-DK" dirty="0" err="1"/>
              <a:t>PhD</a:t>
            </a:r>
            <a:endParaRPr lang="da-DK" dirty="0"/>
          </a:p>
        </p:txBody>
      </p:sp>
      <p:sp>
        <p:nvSpPr>
          <p:cNvPr id="4" name="Tekstfelt 3"/>
          <p:cNvSpPr txBox="1"/>
          <p:nvPr/>
        </p:nvSpPr>
        <p:spPr>
          <a:xfrm>
            <a:off x="7236296" y="1393468"/>
            <a:ext cx="1656184" cy="461665"/>
          </a:xfrm>
          <a:prstGeom prst="rect">
            <a:avLst/>
          </a:prstGeom>
          <a:noFill/>
        </p:spPr>
        <p:txBody>
          <a:bodyPr wrap="square" rtlCol="0">
            <a:spAutoFit/>
          </a:bodyPr>
          <a:lstStyle/>
          <a:p>
            <a:r>
              <a:rPr lang="da-DK" sz="1200" dirty="0" smtClean="0"/>
              <a:t>(</a:t>
            </a:r>
            <a:r>
              <a:rPr lang="da-DK" sz="1200" dirty="0" err="1" smtClean="0"/>
              <a:t>Wilksch</a:t>
            </a:r>
            <a:r>
              <a:rPr lang="da-DK" sz="1200" dirty="0" smtClean="0"/>
              <a:t> et al. 2017, 2015)</a:t>
            </a:r>
            <a:endParaRPr lang="da-DK" sz="1200" dirty="0"/>
          </a:p>
        </p:txBody>
      </p:sp>
    </p:spTree>
    <p:extLst>
      <p:ext uri="{BB962C8B-B14F-4D97-AF65-F5344CB8AC3E}">
        <p14:creationId xmlns:p14="http://schemas.microsoft.com/office/powerpoint/2010/main" val="635701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Forebyggelsesprogrammer med tvivlsom effekt</a:t>
            </a:r>
            <a:endParaRPr lang="da-DK" dirty="0"/>
          </a:p>
        </p:txBody>
      </p:sp>
      <p:sp>
        <p:nvSpPr>
          <p:cNvPr id="3" name="Pladsholder til indhold 2"/>
          <p:cNvSpPr>
            <a:spLocks noGrp="1"/>
          </p:cNvSpPr>
          <p:nvPr>
            <p:ph idx="1"/>
          </p:nvPr>
        </p:nvSpPr>
        <p:spPr/>
        <p:txBody>
          <a:bodyPr/>
          <a:lstStyle/>
          <a:p>
            <a:r>
              <a:rPr lang="da-DK" sz="2400" dirty="0" err="1" smtClean="0"/>
              <a:t>Psykoedukationsprogrammer</a:t>
            </a:r>
            <a:endParaRPr lang="da-DK" sz="2400" dirty="0" smtClean="0"/>
          </a:p>
          <a:p>
            <a:r>
              <a:rPr lang="da-DK" sz="2400" dirty="0"/>
              <a:t>P</a:t>
            </a:r>
            <a:r>
              <a:rPr lang="da-DK" sz="2400" dirty="0" smtClean="0"/>
              <a:t>rogrammer med fokus på at reducere spiseforstyrrede adfærd og holdninger til mad </a:t>
            </a:r>
          </a:p>
          <a:p>
            <a:r>
              <a:rPr lang="da-DK" sz="2400" dirty="0" smtClean="0"/>
              <a:t>Generelle programmer med fokus på at øge selvværd</a:t>
            </a:r>
          </a:p>
          <a:p>
            <a:r>
              <a:rPr lang="da-DK" sz="2400" dirty="0" err="1" smtClean="0"/>
              <a:t>Mindfulness</a:t>
            </a:r>
            <a:r>
              <a:rPr lang="da-DK" sz="2400" dirty="0" smtClean="0"/>
              <a:t> programmer (effekt ved EOT men ikke FU)</a:t>
            </a:r>
          </a:p>
          <a:p>
            <a:endParaRPr lang="da-DK" sz="2400" dirty="0"/>
          </a:p>
        </p:txBody>
      </p:sp>
      <p:sp>
        <p:nvSpPr>
          <p:cNvPr id="4"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sp>
        <p:nvSpPr>
          <p:cNvPr id="6" name="Tekstfelt 5"/>
          <p:cNvSpPr txBox="1"/>
          <p:nvPr/>
        </p:nvSpPr>
        <p:spPr>
          <a:xfrm>
            <a:off x="827584" y="6286891"/>
            <a:ext cx="1944216" cy="276999"/>
          </a:xfrm>
          <a:prstGeom prst="rect">
            <a:avLst/>
          </a:prstGeom>
          <a:noFill/>
        </p:spPr>
        <p:txBody>
          <a:bodyPr wrap="square" rtlCol="0">
            <a:spAutoFit/>
          </a:bodyPr>
          <a:lstStyle/>
          <a:p>
            <a:r>
              <a:rPr lang="da-DK" sz="1200" dirty="0" err="1" smtClean="0"/>
              <a:t>Levine</a:t>
            </a:r>
            <a:r>
              <a:rPr lang="da-DK" sz="1200" dirty="0" smtClean="0"/>
              <a:t> 2020</a:t>
            </a:r>
            <a:endParaRPr lang="da-DK" sz="1200" dirty="0"/>
          </a:p>
        </p:txBody>
      </p:sp>
    </p:spTree>
    <p:extLst>
      <p:ext uri="{BB962C8B-B14F-4D97-AF65-F5344CB8AC3E}">
        <p14:creationId xmlns:p14="http://schemas.microsoft.com/office/powerpoint/2010/main" val="1273791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8700" y="685800"/>
            <a:ext cx="7719764" cy="1485900"/>
          </a:xfrm>
        </p:spPr>
        <p:txBody>
          <a:bodyPr>
            <a:normAutofit fontScale="90000"/>
          </a:bodyPr>
          <a:lstStyle/>
          <a:p>
            <a:r>
              <a:rPr lang="da-DK" dirty="0" smtClean="0"/>
              <a:t>Indhold – </a:t>
            </a:r>
            <a:r>
              <a:rPr lang="da-DK" dirty="0" err="1" smtClean="0"/>
              <a:t>forebyggelsesprogram-mer</a:t>
            </a:r>
            <a:r>
              <a:rPr lang="da-DK" dirty="0" smtClean="0"/>
              <a:t> og tidlig indsats  </a:t>
            </a:r>
            <a:endParaRPr lang="da-DK" dirty="0"/>
          </a:p>
        </p:txBody>
      </p:sp>
      <p:sp>
        <p:nvSpPr>
          <p:cNvPr id="3" name="Pladsholder til indhold 2"/>
          <p:cNvSpPr>
            <a:spLocks noGrp="1"/>
          </p:cNvSpPr>
          <p:nvPr>
            <p:ph idx="1"/>
          </p:nvPr>
        </p:nvSpPr>
        <p:spPr/>
        <p:txBody>
          <a:bodyPr>
            <a:normAutofit lnSpcReduction="10000"/>
          </a:bodyPr>
          <a:lstStyle/>
          <a:p>
            <a:r>
              <a:rPr lang="da-DK" dirty="0" smtClean="0"/>
              <a:t>Skabe robusthed, et bredt normalitetsbegreb /</a:t>
            </a:r>
            <a:r>
              <a:rPr lang="da-DK" dirty="0"/>
              <a:t> </a:t>
            </a:r>
            <a:r>
              <a:rPr lang="da-DK" dirty="0" smtClean="0"/>
              <a:t>rummelighed for forskellighed</a:t>
            </a:r>
          </a:p>
          <a:p>
            <a:r>
              <a:rPr lang="da-DK" dirty="0" smtClean="0"/>
              <a:t>Skab media </a:t>
            </a:r>
            <a:r>
              <a:rPr lang="da-DK" dirty="0" err="1" smtClean="0"/>
              <a:t>literacy</a:t>
            </a:r>
            <a:r>
              <a:rPr lang="da-DK" dirty="0" smtClean="0"/>
              <a:t> ift. internalisering af urealistiske kropsidealer og presset hen imod at være tynd/muskulær </a:t>
            </a:r>
          </a:p>
          <a:p>
            <a:endParaRPr lang="da-DK" dirty="0"/>
          </a:p>
          <a:p>
            <a:r>
              <a:rPr lang="da-DK" dirty="0" smtClean="0"/>
              <a:t>Undgå</a:t>
            </a:r>
          </a:p>
          <a:p>
            <a:pPr lvl="1"/>
            <a:r>
              <a:rPr lang="da-DK" i="0" dirty="0"/>
              <a:t>Programmer med indhold, hvor der fokuseres på mad, spisning og vægtkontrol (særligt helt unge)</a:t>
            </a:r>
          </a:p>
          <a:p>
            <a:pPr lvl="1"/>
            <a:r>
              <a:rPr lang="da-DK" i="0" dirty="0"/>
              <a:t>Programmer med fokus på at ændre den enkeltes adfærd </a:t>
            </a:r>
          </a:p>
          <a:p>
            <a:pPr lvl="1"/>
            <a:endParaRPr lang="da-DK" dirty="0" smtClean="0"/>
          </a:p>
          <a:p>
            <a:pPr lvl="1"/>
            <a:endParaRPr lang="da-DK" dirty="0" smtClean="0"/>
          </a:p>
          <a:p>
            <a:pPr lvl="1"/>
            <a:endParaRPr lang="da-DK" dirty="0" smtClean="0"/>
          </a:p>
        </p:txBody>
      </p:sp>
      <p:sp>
        <p:nvSpPr>
          <p:cNvPr id="4"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spTree>
    <p:extLst>
      <p:ext uri="{BB962C8B-B14F-4D97-AF65-F5344CB8AC3E}">
        <p14:creationId xmlns:p14="http://schemas.microsoft.com/office/powerpoint/2010/main" val="2633159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260648"/>
            <a:ext cx="7200900" cy="1485900"/>
          </a:xfrm>
        </p:spPr>
        <p:txBody>
          <a:bodyPr>
            <a:normAutofit fontScale="90000"/>
          </a:bodyPr>
          <a:lstStyle/>
          <a:p>
            <a:r>
              <a:rPr lang="da-DK" dirty="0" smtClean="0"/>
              <a:t>Tidlig indsats ved risikoadfærd hos børn og unge (&lt;15 år)</a:t>
            </a:r>
            <a:endParaRPr lang="da-DK" dirty="0"/>
          </a:p>
        </p:txBody>
      </p:sp>
      <p:sp>
        <p:nvSpPr>
          <p:cNvPr id="3" name="Pladsholder til indhold 2"/>
          <p:cNvSpPr>
            <a:spLocks noGrp="1"/>
          </p:cNvSpPr>
          <p:nvPr>
            <p:ph idx="1"/>
          </p:nvPr>
        </p:nvSpPr>
        <p:spPr>
          <a:xfrm>
            <a:off x="1331640" y="1844824"/>
            <a:ext cx="7313612" cy="4402832"/>
          </a:xfrm>
        </p:spPr>
        <p:txBody>
          <a:bodyPr>
            <a:normAutofit/>
          </a:bodyPr>
          <a:lstStyle/>
          <a:p>
            <a:r>
              <a:rPr lang="da-DK" sz="2400" dirty="0" smtClean="0"/>
              <a:t>Fokus på </a:t>
            </a:r>
          </a:p>
          <a:p>
            <a:pPr lvl="1"/>
            <a:r>
              <a:rPr lang="da-DK" sz="1800" dirty="0" smtClean="0"/>
              <a:t>normaliser spisning og fysisk aktivitet (primært indirekte indsats via forældre)</a:t>
            </a:r>
          </a:p>
          <a:p>
            <a:pPr lvl="1"/>
            <a:r>
              <a:rPr lang="da-DK" sz="1800" dirty="0" smtClean="0"/>
              <a:t>minimering/opmærksomhed på kompenserende adfærd</a:t>
            </a:r>
          </a:p>
          <a:p>
            <a:pPr lvl="1"/>
            <a:r>
              <a:rPr lang="da-DK" sz="1800" dirty="0" smtClean="0"/>
              <a:t>trivsel generelt – undersøg og forbedre</a:t>
            </a:r>
          </a:p>
          <a:p>
            <a:pPr lvl="1"/>
            <a:r>
              <a:rPr lang="da-DK" sz="1800" dirty="0" smtClean="0"/>
              <a:t>arbejd med vanskeligheder der skaber grobund for uhensigtsmæssig adfærd ift. mad og krop (inkl. sårbarheds-, udløsende og fastholdende faktorer)</a:t>
            </a:r>
          </a:p>
          <a:p>
            <a:r>
              <a:rPr lang="da-DK" sz="2400" dirty="0" smtClean="0"/>
              <a:t>Vær varsomhed med udpræget individfokuseret </a:t>
            </a:r>
            <a:r>
              <a:rPr lang="da-DK" sz="2400" dirty="0" err="1" smtClean="0"/>
              <a:t>psykoedukation</a:t>
            </a:r>
            <a:r>
              <a:rPr lang="da-DK" sz="2400" dirty="0" smtClean="0"/>
              <a:t> om mad, spisning og spiseforstyrrelser til de unge</a:t>
            </a:r>
          </a:p>
        </p:txBody>
      </p:sp>
      <p:sp>
        <p:nvSpPr>
          <p:cNvPr id="4"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spTree>
    <p:extLst>
      <p:ext uri="{BB962C8B-B14F-4D97-AF65-F5344CB8AC3E}">
        <p14:creationId xmlns:p14="http://schemas.microsoft.com/office/powerpoint/2010/main" val="2077650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Til de ældre unge</a:t>
            </a:r>
            <a:endParaRPr lang="da-DK" dirty="0"/>
          </a:p>
        </p:txBody>
      </p:sp>
      <p:sp>
        <p:nvSpPr>
          <p:cNvPr id="3" name="Pladsholder til indhold 2"/>
          <p:cNvSpPr>
            <a:spLocks noGrp="1"/>
          </p:cNvSpPr>
          <p:nvPr>
            <p:ph idx="1"/>
          </p:nvPr>
        </p:nvSpPr>
        <p:spPr>
          <a:xfrm>
            <a:off x="1028700" y="1973905"/>
            <a:ext cx="7200900" cy="4239344"/>
          </a:xfrm>
        </p:spPr>
        <p:txBody>
          <a:bodyPr>
            <a:normAutofit lnSpcReduction="10000"/>
          </a:bodyPr>
          <a:lstStyle/>
          <a:p>
            <a:r>
              <a:rPr lang="da-DK" sz="2000" dirty="0" smtClean="0"/>
              <a:t>Social </a:t>
            </a:r>
            <a:r>
              <a:rPr lang="da-DK" sz="2000" dirty="0" err="1" smtClean="0"/>
              <a:t>læringteori</a:t>
            </a:r>
            <a:r>
              <a:rPr lang="da-DK" sz="2000" dirty="0" smtClean="0"/>
              <a:t> (Fx </a:t>
            </a:r>
            <a:r>
              <a:rPr lang="da-DK" sz="2000" dirty="0" err="1" smtClean="0"/>
              <a:t>StudentBodies</a:t>
            </a:r>
            <a:r>
              <a:rPr lang="da-DK" sz="2000" dirty="0" smtClean="0"/>
              <a:t>)</a:t>
            </a:r>
          </a:p>
          <a:p>
            <a:pPr lvl="1"/>
            <a:r>
              <a:rPr lang="da-DK" sz="2000" dirty="0"/>
              <a:t>R</a:t>
            </a:r>
            <a:r>
              <a:rPr lang="da-DK" sz="2000" dirty="0" smtClean="0"/>
              <a:t>ollemodel, information, instruktion og oplevelse</a:t>
            </a:r>
          </a:p>
          <a:p>
            <a:r>
              <a:rPr lang="da-DK" sz="2000" dirty="0"/>
              <a:t>K</a:t>
            </a:r>
            <a:r>
              <a:rPr lang="da-DK" sz="2000" dirty="0" smtClean="0"/>
              <a:t>ognitiv dissonansteori (fx The Body Project)</a:t>
            </a:r>
          </a:p>
          <a:p>
            <a:pPr lvl="1"/>
            <a:r>
              <a:rPr lang="da-DK" sz="2000" dirty="0" err="1" smtClean="0"/>
              <a:t>Kompetancer</a:t>
            </a:r>
            <a:r>
              <a:rPr lang="da-DK" sz="2000" dirty="0" smtClean="0"/>
              <a:t> til at modarbejde vægt-/figurrelaterede beskeder i dagligdagen</a:t>
            </a:r>
          </a:p>
          <a:p>
            <a:r>
              <a:rPr lang="da-DK" sz="2000" dirty="0" smtClean="0"/>
              <a:t>Medie-</a:t>
            </a:r>
            <a:r>
              <a:rPr lang="da-DK" sz="2000" dirty="0" err="1" smtClean="0"/>
              <a:t>literacy</a:t>
            </a:r>
            <a:r>
              <a:rPr lang="da-DK" sz="2000" dirty="0" smtClean="0"/>
              <a:t> (fx Media Smart)</a:t>
            </a:r>
          </a:p>
          <a:p>
            <a:pPr lvl="1"/>
            <a:r>
              <a:rPr lang="da-DK" sz="2000" dirty="0" smtClean="0"/>
              <a:t>Kompetencer til at modstå socialt pres særligt fra medierne mod et bestemt kropsideal </a:t>
            </a:r>
          </a:p>
          <a:p>
            <a:r>
              <a:rPr lang="da-DK" dirty="0" smtClean="0"/>
              <a:t>Samtale (gerne med involvering af forældre) </a:t>
            </a:r>
            <a:r>
              <a:rPr lang="da-DK" dirty="0" err="1" smtClean="0"/>
              <a:t>mhp</a:t>
            </a:r>
            <a:r>
              <a:rPr lang="da-DK" dirty="0" smtClean="0"/>
              <a:t>. at stoppe uhensigtsmæssig spiseforstyrrelsesadfærd, analyse af udløsende og fastholdende mekanismer, og </a:t>
            </a:r>
            <a:r>
              <a:rPr lang="da-DK" dirty="0" err="1" smtClean="0"/>
              <a:t>forkusering</a:t>
            </a:r>
            <a:r>
              <a:rPr lang="da-DK" dirty="0" smtClean="0"/>
              <a:t> på trivsel, øget livskvalitet og andre </a:t>
            </a:r>
            <a:r>
              <a:rPr lang="da-DK" dirty="0" err="1" smtClean="0"/>
              <a:t>copingstrategier</a:t>
            </a:r>
            <a:endParaRPr lang="da-DK" dirty="0"/>
          </a:p>
        </p:txBody>
      </p:sp>
      <p:sp>
        <p:nvSpPr>
          <p:cNvPr id="5"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sp>
        <p:nvSpPr>
          <p:cNvPr id="4" name="Tekstboks 3"/>
          <p:cNvSpPr txBox="1"/>
          <p:nvPr/>
        </p:nvSpPr>
        <p:spPr>
          <a:xfrm>
            <a:off x="7026307" y="6131024"/>
            <a:ext cx="2016224" cy="230832"/>
          </a:xfrm>
          <a:prstGeom prst="rect">
            <a:avLst/>
          </a:prstGeom>
          <a:noFill/>
        </p:spPr>
        <p:txBody>
          <a:bodyPr wrap="square" rtlCol="0">
            <a:spAutoFit/>
          </a:bodyPr>
          <a:lstStyle/>
          <a:p>
            <a:r>
              <a:rPr lang="da-DK" sz="900" dirty="0"/>
              <a:t>http://www.bodyprojectsupport.org/</a:t>
            </a:r>
          </a:p>
        </p:txBody>
      </p:sp>
      <p:sp>
        <p:nvSpPr>
          <p:cNvPr id="7" name="Tekstfelt 6"/>
          <p:cNvSpPr txBox="1"/>
          <p:nvPr/>
        </p:nvSpPr>
        <p:spPr>
          <a:xfrm>
            <a:off x="827584" y="6213249"/>
            <a:ext cx="1872208" cy="307777"/>
          </a:xfrm>
          <a:prstGeom prst="rect">
            <a:avLst/>
          </a:prstGeom>
          <a:noFill/>
        </p:spPr>
        <p:txBody>
          <a:bodyPr wrap="square" rtlCol="0">
            <a:spAutoFit/>
          </a:bodyPr>
          <a:lstStyle/>
          <a:p>
            <a:r>
              <a:rPr lang="da-DK" sz="1400" dirty="0" smtClean="0"/>
              <a:t>Taylor et al. 2018</a:t>
            </a:r>
            <a:endParaRPr lang="da-DK" sz="1400" dirty="0"/>
          </a:p>
        </p:txBody>
      </p:sp>
    </p:spTree>
    <p:extLst>
      <p:ext uri="{BB962C8B-B14F-4D97-AF65-F5344CB8AC3E}">
        <p14:creationId xmlns:p14="http://schemas.microsoft.com/office/powerpoint/2010/main" val="64575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Litteratur </a:t>
            </a:r>
            <a:endParaRPr lang="da-DK" dirty="0"/>
          </a:p>
        </p:txBody>
      </p:sp>
      <p:sp>
        <p:nvSpPr>
          <p:cNvPr id="3" name="Pladsholder til indhold 2"/>
          <p:cNvSpPr>
            <a:spLocks noGrp="1"/>
          </p:cNvSpPr>
          <p:nvPr>
            <p:ph idx="1"/>
          </p:nvPr>
        </p:nvSpPr>
        <p:spPr>
          <a:xfrm>
            <a:off x="1028700" y="1412776"/>
            <a:ext cx="7575748" cy="5184576"/>
          </a:xfrm>
        </p:spPr>
        <p:txBody>
          <a:bodyPr>
            <a:normAutofit fontScale="62500" lnSpcReduction="20000"/>
          </a:bodyPr>
          <a:lstStyle/>
          <a:p>
            <a:r>
              <a:rPr lang="da-DK" dirty="0" smtClean="0"/>
              <a:t>Austin (2000) </a:t>
            </a:r>
            <a:r>
              <a:rPr lang="da-DK" dirty="0" err="1" smtClean="0"/>
              <a:t>Prevention</a:t>
            </a:r>
            <a:r>
              <a:rPr lang="da-DK" dirty="0" smtClean="0"/>
              <a:t> research in </a:t>
            </a:r>
            <a:r>
              <a:rPr lang="da-DK" dirty="0" err="1" smtClean="0"/>
              <a:t>eating</a:t>
            </a:r>
            <a:r>
              <a:rPr lang="da-DK" dirty="0" smtClean="0"/>
              <a:t> </a:t>
            </a:r>
            <a:r>
              <a:rPr lang="da-DK" dirty="0" err="1" smtClean="0"/>
              <a:t>disorders</a:t>
            </a:r>
            <a:r>
              <a:rPr lang="da-DK" dirty="0" smtClean="0"/>
              <a:t>: </a:t>
            </a:r>
            <a:r>
              <a:rPr lang="da-DK" dirty="0" err="1" smtClean="0"/>
              <a:t>theory</a:t>
            </a:r>
            <a:r>
              <a:rPr lang="da-DK" dirty="0" smtClean="0"/>
              <a:t> and new </a:t>
            </a:r>
            <a:r>
              <a:rPr lang="da-DK" dirty="0" err="1" smtClean="0"/>
              <a:t>directions</a:t>
            </a:r>
            <a:r>
              <a:rPr lang="da-DK" dirty="0" smtClean="0"/>
              <a:t>. </a:t>
            </a:r>
            <a:r>
              <a:rPr lang="da-DK" dirty="0" err="1" smtClean="0"/>
              <a:t>Psychologcal</a:t>
            </a:r>
            <a:r>
              <a:rPr lang="da-DK" dirty="0" smtClean="0"/>
              <a:t> </a:t>
            </a:r>
            <a:r>
              <a:rPr lang="da-DK" dirty="0" err="1" smtClean="0"/>
              <a:t>medicine</a:t>
            </a:r>
            <a:r>
              <a:rPr lang="da-DK" dirty="0" smtClean="0"/>
              <a:t>, 30, 1249-62</a:t>
            </a:r>
          </a:p>
          <a:p>
            <a:r>
              <a:rPr lang="da-DK" dirty="0" err="1" smtClean="0"/>
              <a:t>Bould</a:t>
            </a:r>
            <a:r>
              <a:rPr lang="da-DK" dirty="0" smtClean="0"/>
              <a:t> et al. (2016) The </a:t>
            </a:r>
            <a:r>
              <a:rPr lang="da-DK" dirty="0" err="1" smtClean="0"/>
              <a:t>influence</a:t>
            </a:r>
            <a:r>
              <a:rPr lang="da-DK" dirty="0" smtClean="0"/>
              <a:t> of </a:t>
            </a:r>
            <a:r>
              <a:rPr lang="da-DK" dirty="0" err="1" smtClean="0"/>
              <a:t>school</a:t>
            </a:r>
            <a:r>
              <a:rPr lang="da-DK" dirty="0" smtClean="0"/>
              <a:t> on </a:t>
            </a:r>
            <a:r>
              <a:rPr lang="da-DK" dirty="0" err="1" smtClean="0"/>
              <a:t>whether</a:t>
            </a:r>
            <a:r>
              <a:rPr lang="da-DK" dirty="0" smtClean="0"/>
              <a:t> </a:t>
            </a:r>
            <a:r>
              <a:rPr lang="da-DK" dirty="0" err="1" smtClean="0"/>
              <a:t>girls</a:t>
            </a:r>
            <a:r>
              <a:rPr lang="da-DK" dirty="0" smtClean="0"/>
              <a:t> </a:t>
            </a:r>
            <a:r>
              <a:rPr lang="da-DK" dirty="0" err="1" smtClean="0"/>
              <a:t>devlop</a:t>
            </a:r>
            <a:r>
              <a:rPr lang="da-DK" dirty="0" smtClean="0"/>
              <a:t> </a:t>
            </a:r>
            <a:r>
              <a:rPr lang="da-DK" dirty="0" err="1" smtClean="0"/>
              <a:t>eating</a:t>
            </a:r>
            <a:r>
              <a:rPr lang="da-DK" dirty="0" smtClean="0"/>
              <a:t> </a:t>
            </a:r>
            <a:r>
              <a:rPr lang="da-DK" dirty="0" err="1" smtClean="0"/>
              <a:t>disorders</a:t>
            </a:r>
            <a:r>
              <a:rPr lang="da-DK" dirty="0" smtClean="0"/>
              <a:t>. International journal of </a:t>
            </a:r>
            <a:r>
              <a:rPr lang="da-DK" dirty="0" err="1" smtClean="0"/>
              <a:t>epidemiology</a:t>
            </a:r>
            <a:r>
              <a:rPr lang="da-DK" dirty="0" smtClean="0"/>
              <a:t>, 480-88.</a:t>
            </a:r>
          </a:p>
          <a:p>
            <a:r>
              <a:rPr lang="da-DK" dirty="0" smtClean="0"/>
              <a:t>Jacobi et al. (2004) </a:t>
            </a:r>
            <a:r>
              <a:rPr lang="da-DK" dirty="0" err="1" smtClean="0"/>
              <a:t>Coming</a:t>
            </a:r>
            <a:r>
              <a:rPr lang="da-DK" dirty="0" smtClean="0"/>
              <a:t> to terms with </a:t>
            </a:r>
            <a:r>
              <a:rPr lang="da-DK" dirty="0" err="1" smtClean="0"/>
              <a:t>risk</a:t>
            </a:r>
            <a:r>
              <a:rPr lang="da-DK" dirty="0" smtClean="0"/>
              <a:t> factors for </a:t>
            </a:r>
            <a:r>
              <a:rPr lang="da-DK" dirty="0" err="1" smtClean="0"/>
              <a:t>eating</a:t>
            </a:r>
            <a:r>
              <a:rPr lang="da-DK" dirty="0" smtClean="0"/>
              <a:t> </a:t>
            </a:r>
            <a:r>
              <a:rPr lang="da-DK" dirty="0" err="1" smtClean="0"/>
              <a:t>disorders</a:t>
            </a:r>
            <a:r>
              <a:rPr lang="da-DK" dirty="0" smtClean="0"/>
              <a:t>: Application of </a:t>
            </a:r>
            <a:r>
              <a:rPr lang="da-DK" dirty="0" err="1" smtClean="0"/>
              <a:t>risk</a:t>
            </a:r>
            <a:r>
              <a:rPr lang="da-DK" dirty="0" smtClean="0"/>
              <a:t> </a:t>
            </a:r>
            <a:r>
              <a:rPr lang="da-DK" dirty="0" err="1" smtClean="0"/>
              <a:t>terminology</a:t>
            </a:r>
            <a:r>
              <a:rPr lang="da-DK" dirty="0" smtClean="0"/>
              <a:t> and suggestions for a general </a:t>
            </a:r>
            <a:r>
              <a:rPr lang="da-DK" dirty="0" err="1" smtClean="0"/>
              <a:t>taxonomy</a:t>
            </a:r>
            <a:r>
              <a:rPr lang="da-DK" dirty="0" smtClean="0"/>
              <a:t>. </a:t>
            </a:r>
            <a:r>
              <a:rPr lang="da-DK" dirty="0" err="1" smtClean="0"/>
              <a:t>Psychological</a:t>
            </a:r>
            <a:r>
              <a:rPr lang="da-DK" dirty="0" smtClean="0"/>
              <a:t> Bulletin, 130, 19-65.</a:t>
            </a:r>
          </a:p>
          <a:p>
            <a:r>
              <a:rPr lang="da-DK" dirty="0" err="1" smtClean="0"/>
              <a:t>Levine</a:t>
            </a:r>
            <a:r>
              <a:rPr lang="da-DK" dirty="0" smtClean="0"/>
              <a:t> (2020) </a:t>
            </a:r>
            <a:r>
              <a:rPr lang="da-DK" dirty="0" err="1" smtClean="0"/>
              <a:t>Prevention</a:t>
            </a:r>
            <a:r>
              <a:rPr lang="da-DK" dirty="0" smtClean="0"/>
              <a:t> of </a:t>
            </a:r>
            <a:r>
              <a:rPr lang="da-DK" dirty="0" err="1" smtClean="0"/>
              <a:t>eating</a:t>
            </a:r>
            <a:r>
              <a:rPr lang="da-DK" dirty="0" smtClean="0"/>
              <a:t> </a:t>
            </a:r>
            <a:r>
              <a:rPr lang="da-DK" dirty="0" err="1" smtClean="0"/>
              <a:t>disorders</a:t>
            </a:r>
            <a:r>
              <a:rPr lang="da-DK" dirty="0" smtClean="0"/>
              <a:t>: 2019 in </a:t>
            </a:r>
            <a:r>
              <a:rPr lang="da-DK" dirty="0" err="1" smtClean="0"/>
              <a:t>review</a:t>
            </a:r>
            <a:r>
              <a:rPr lang="da-DK" dirty="0" smtClean="0"/>
              <a:t>. </a:t>
            </a:r>
            <a:r>
              <a:rPr lang="da-DK" dirty="0" err="1" smtClean="0"/>
              <a:t>Eating</a:t>
            </a:r>
            <a:r>
              <a:rPr lang="da-DK" dirty="0" smtClean="0"/>
              <a:t> </a:t>
            </a:r>
            <a:r>
              <a:rPr lang="da-DK" dirty="0" err="1" smtClean="0"/>
              <a:t>disorders</a:t>
            </a:r>
            <a:r>
              <a:rPr lang="da-DK" dirty="0" smtClean="0"/>
              <a:t>, 28, 6-20, </a:t>
            </a:r>
            <a:r>
              <a:rPr lang="da-DK" dirty="0"/>
              <a:t>DOI: 10.1080/10640266.2020.1719342</a:t>
            </a:r>
            <a:endParaRPr lang="da-DK" dirty="0" smtClean="0"/>
          </a:p>
          <a:p>
            <a:r>
              <a:rPr lang="da-DK" dirty="0" err="1"/>
              <a:t>Llewelly</a:t>
            </a:r>
            <a:r>
              <a:rPr lang="da-DK" dirty="0"/>
              <a:t> et al. (2011) Development and factor </a:t>
            </a:r>
            <a:r>
              <a:rPr lang="da-DK" dirty="0" err="1"/>
              <a:t>structure</a:t>
            </a:r>
            <a:r>
              <a:rPr lang="da-DK" dirty="0"/>
              <a:t> of the Baby </a:t>
            </a:r>
            <a:r>
              <a:rPr lang="da-DK" dirty="0" err="1"/>
              <a:t>eating</a:t>
            </a:r>
            <a:r>
              <a:rPr lang="da-DK" dirty="0"/>
              <a:t> </a:t>
            </a:r>
            <a:r>
              <a:rPr lang="da-DK" dirty="0" err="1"/>
              <a:t>Behavior</a:t>
            </a:r>
            <a:r>
              <a:rPr lang="da-DK" dirty="0"/>
              <a:t> </a:t>
            </a:r>
            <a:r>
              <a:rPr lang="da-DK" dirty="0" err="1"/>
              <a:t>Questionnaire</a:t>
            </a:r>
            <a:r>
              <a:rPr lang="da-DK" dirty="0"/>
              <a:t> in the </a:t>
            </a:r>
            <a:r>
              <a:rPr lang="da-DK" dirty="0" err="1"/>
              <a:t>Gemini</a:t>
            </a:r>
            <a:r>
              <a:rPr lang="da-DK" dirty="0"/>
              <a:t> </a:t>
            </a:r>
            <a:r>
              <a:rPr lang="da-DK" dirty="0" err="1"/>
              <a:t>birth</a:t>
            </a:r>
            <a:r>
              <a:rPr lang="da-DK" dirty="0"/>
              <a:t> </a:t>
            </a:r>
            <a:r>
              <a:rPr lang="da-DK" dirty="0" err="1"/>
              <a:t>cohort</a:t>
            </a:r>
            <a:r>
              <a:rPr lang="da-DK" dirty="0"/>
              <a:t>. </a:t>
            </a:r>
            <a:r>
              <a:rPr lang="da-DK" dirty="0" err="1"/>
              <a:t>Apetite</a:t>
            </a:r>
            <a:r>
              <a:rPr lang="da-DK" dirty="0"/>
              <a:t>, 57, 388-96</a:t>
            </a:r>
          </a:p>
          <a:p>
            <a:r>
              <a:rPr lang="da-DK" dirty="0" err="1"/>
              <a:t>Llewellyn</a:t>
            </a:r>
            <a:r>
              <a:rPr lang="da-DK" dirty="0"/>
              <a:t> et al. (2010)  Nature and </a:t>
            </a:r>
            <a:r>
              <a:rPr lang="da-DK" dirty="0" err="1"/>
              <a:t>nuture</a:t>
            </a:r>
            <a:r>
              <a:rPr lang="da-DK" dirty="0"/>
              <a:t> in infant </a:t>
            </a:r>
            <a:r>
              <a:rPr lang="da-DK" dirty="0" err="1"/>
              <a:t>appetite</a:t>
            </a:r>
            <a:r>
              <a:rPr lang="da-DK" dirty="0"/>
              <a:t>: </a:t>
            </a:r>
            <a:r>
              <a:rPr lang="da-DK" dirty="0" err="1"/>
              <a:t>Analyisis</a:t>
            </a:r>
            <a:r>
              <a:rPr lang="da-DK" dirty="0"/>
              <a:t> of the </a:t>
            </a:r>
            <a:r>
              <a:rPr lang="da-DK" dirty="0" err="1"/>
              <a:t>Gemini</a:t>
            </a:r>
            <a:r>
              <a:rPr lang="da-DK" dirty="0"/>
              <a:t> </a:t>
            </a:r>
            <a:r>
              <a:rPr lang="da-DK" dirty="0" err="1"/>
              <a:t>twin</a:t>
            </a:r>
            <a:r>
              <a:rPr lang="da-DK" dirty="0"/>
              <a:t> </a:t>
            </a:r>
            <a:r>
              <a:rPr lang="da-DK" dirty="0" err="1"/>
              <a:t>birht</a:t>
            </a:r>
            <a:r>
              <a:rPr lang="da-DK" dirty="0"/>
              <a:t> </a:t>
            </a:r>
            <a:r>
              <a:rPr lang="da-DK" dirty="0" err="1"/>
              <a:t>cohort</a:t>
            </a:r>
            <a:r>
              <a:rPr lang="da-DK" dirty="0"/>
              <a:t>. Am J </a:t>
            </a:r>
            <a:r>
              <a:rPr lang="da-DK" dirty="0" err="1"/>
              <a:t>Clin</a:t>
            </a:r>
            <a:r>
              <a:rPr lang="da-DK" dirty="0"/>
              <a:t> </a:t>
            </a:r>
            <a:r>
              <a:rPr lang="da-DK" dirty="0" err="1"/>
              <a:t>Nutr</a:t>
            </a:r>
            <a:r>
              <a:rPr lang="da-DK" dirty="0"/>
              <a:t>. 91, </a:t>
            </a:r>
            <a:r>
              <a:rPr lang="da-DK" dirty="0" smtClean="0"/>
              <a:t>1172-9</a:t>
            </a:r>
          </a:p>
          <a:p>
            <a:r>
              <a:rPr lang="da-DK" dirty="0" err="1" smtClean="0"/>
              <a:t>Maguen</a:t>
            </a:r>
            <a:r>
              <a:rPr lang="da-DK" dirty="0" smtClean="0"/>
              <a:t> et. al. (2018) Screen for </a:t>
            </a:r>
            <a:r>
              <a:rPr lang="da-DK" dirty="0" err="1" smtClean="0"/>
              <a:t>disordered</a:t>
            </a:r>
            <a:r>
              <a:rPr lang="da-DK" dirty="0" smtClean="0"/>
              <a:t> </a:t>
            </a:r>
            <a:r>
              <a:rPr lang="da-DK" dirty="0" err="1" smtClean="0"/>
              <a:t>eating</a:t>
            </a:r>
            <a:r>
              <a:rPr lang="da-DK" dirty="0" smtClean="0"/>
              <a:t>: </a:t>
            </a:r>
            <a:r>
              <a:rPr lang="da-DK" dirty="0" err="1" smtClean="0"/>
              <a:t>Improveing</a:t>
            </a:r>
            <a:r>
              <a:rPr lang="da-DK" dirty="0" smtClean="0"/>
              <a:t> the </a:t>
            </a:r>
            <a:r>
              <a:rPr lang="da-DK" dirty="0" err="1" smtClean="0"/>
              <a:t>accuracy</a:t>
            </a:r>
            <a:r>
              <a:rPr lang="da-DK" dirty="0" smtClean="0"/>
              <a:t> of </a:t>
            </a:r>
            <a:r>
              <a:rPr lang="da-DK" dirty="0" err="1" smtClean="0"/>
              <a:t>eating</a:t>
            </a:r>
            <a:r>
              <a:rPr lang="da-DK" dirty="0" smtClean="0"/>
              <a:t> </a:t>
            </a:r>
            <a:r>
              <a:rPr lang="da-DK" dirty="0" err="1" smtClean="0"/>
              <a:t>disorder</a:t>
            </a:r>
            <a:r>
              <a:rPr lang="da-DK" dirty="0" smtClean="0"/>
              <a:t> screening in </a:t>
            </a:r>
            <a:r>
              <a:rPr lang="da-DK" dirty="0" err="1" smtClean="0"/>
              <a:t>primary</a:t>
            </a:r>
            <a:r>
              <a:rPr lang="da-DK" dirty="0" smtClean="0"/>
              <a:t> </a:t>
            </a:r>
            <a:r>
              <a:rPr lang="da-DK" dirty="0" err="1" smtClean="0"/>
              <a:t>care</a:t>
            </a:r>
            <a:r>
              <a:rPr lang="da-DK" dirty="0" smtClean="0"/>
              <a:t>. General Hospital Psychiatry, 50, 20-25</a:t>
            </a:r>
          </a:p>
          <a:p>
            <a:r>
              <a:rPr lang="da-DK" dirty="0" err="1" smtClean="0"/>
              <a:t>Schousbo</a:t>
            </a:r>
            <a:r>
              <a:rPr lang="da-DK" dirty="0" smtClean="0"/>
              <a:t> et al. (2020) Kort </a:t>
            </a:r>
            <a:r>
              <a:rPr lang="da-DK" dirty="0"/>
              <a:t>og godt om </a:t>
            </a:r>
            <a:r>
              <a:rPr lang="da-DK" dirty="0" smtClean="0"/>
              <a:t>spiseforstyrrelser. Dansk psykologisk forlag. </a:t>
            </a:r>
          </a:p>
          <a:p>
            <a:r>
              <a:rPr lang="da-DK" dirty="0" smtClean="0"/>
              <a:t>Taylor et al. (2017) </a:t>
            </a:r>
            <a:r>
              <a:rPr lang="da-DK" dirty="0" err="1" smtClean="0"/>
              <a:t>Prevention</a:t>
            </a:r>
            <a:r>
              <a:rPr lang="da-DK" dirty="0" smtClean="0"/>
              <a:t>: </a:t>
            </a:r>
            <a:r>
              <a:rPr lang="da-DK" dirty="0" err="1" smtClean="0"/>
              <a:t>Current</a:t>
            </a:r>
            <a:r>
              <a:rPr lang="da-DK" dirty="0" smtClean="0"/>
              <a:t> status and </a:t>
            </a:r>
            <a:r>
              <a:rPr lang="da-DK" dirty="0" err="1" smtClean="0"/>
              <a:t>underlying</a:t>
            </a:r>
            <a:r>
              <a:rPr lang="da-DK" dirty="0" smtClean="0"/>
              <a:t> </a:t>
            </a:r>
            <a:r>
              <a:rPr lang="da-DK" dirty="0" err="1" smtClean="0"/>
              <a:t>theory</a:t>
            </a:r>
            <a:r>
              <a:rPr lang="da-DK" dirty="0" smtClean="0"/>
              <a:t>. i </a:t>
            </a:r>
            <a:r>
              <a:rPr lang="da-DK" dirty="0" err="1" smtClean="0"/>
              <a:t>Agras</a:t>
            </a:r>
            <a:r>
              <a:rPr lang="da-DK" dirty="0" smtClean="0"/>
              <a:t> &amp; Robinson The Oxford </a:t>
            </a:r>
            <a:r>
              <a:rPr lang="da-DK" dirty="0" err="1" smtClean="0"/>
              <a:t>handbook</a:t>
            </a:r>
            <a:r>
              <a:rPr lang="da-DK" dirty="0" smtClean="0"/>
              <a:t> of </a:t>
            </a:r>
            <a:r>
              <a:rPr lang="da-DK" dirty="0" err="1" smtClean="0"/>
              <a:t>eating</a:t>
            </a:r>
            <a:r>
              <a:rPr lang="da-DK" dirty="0" smtClean="0"/>
              <a:t> </a:t>
            </a:r>
            <a:r>
              <a:rPr lang="da-DK" dirty="0" err="1" smtClean="0"/>
              <a:t>disorders</a:t>
            </a:r>
            <a:r>
              <a:rPr lang="da-DK" dirty="0" smtClean="0"/>
              <a:t> (2 ed)</a:t>
            </a:r>
            <a:endParaRPr lang="da-DK" dirty="0"/>
          </a:p>
          <a:p>
            <a:r>
              <a:rPr lang="da-DK" dirty="0" err="1" smtClean="0"/>
              <a:t>Wilksch</a:t>
            </a:r>
            <a:r>
              <a:rPr lang="da-DK" dirty="0" smtClean="0"/>
              <a:t> et al. (2015) </a:t>
            </a:r>
            <a:r>
              <a:rPr lang="da-DK" dirty="0" err="1" smtClean="0"/>
              <a:t>Prevention</a:t>
            </a:r>
            <a:r>
              <a:rPr lang="da-DK" dirty="0" smtClean="0"/>
              <a:t> </a:t>
            </a:r>
            <a:r>
              <a:rPr lang="da-DK" dirty="0" err="1" smtClean="0"/>
              <a:t>across</a:t>
            </a:r>
            <a:r>
              <a:rPr lang="da-DK" dirty="0" smtClean="0"/>
              <a:t> the </a:t>
            </a:r>
            <a:r>
              <a:rPr lang="da-DK" dirty="0" err="1" smtClean="0"/>
              <a:t>spectrum</a:t>
            </a:r>
            <a:r>
              <a:rPr lang="da-DK" dirty="0" smtClean="0"/>
              <a:t>: a </a:t>
            </a:r>
            <a:r>
              <a:rPr lang="da-DK" dirty="0" err="1" smtClean="0"/>
              <a:t>randomized</a:t>
            </a:r>
            <a:r>
              <a:rPr lang="da-DK" dirty="0" smtClean="0"/>
              <a:t> </a:t>
            </a:r>
            <a:r>
              <a:rPr lang="da-DK" dirty="0" err="1" smtClean="0"/>
              <a:t>controlled</a:t>
            </a:r>
            <a:r>
              <a:rPr lang="da-DK" dirty="0" smtClean="0"/>
              <a:t> </a:t>
            </a:r>
            <a:r>
              <a:rPr lang="da-DK" dirty="0" err="1" smtClean="0"/>
              <a:t>trial</a:t>
            </a:r>
            <a:r>
              <a:rPr lang="da-DK" dirty="0" smtClean="0"/>
              <a:t> of </a:t>
            </a:r>
            <a:r>
              <a:rPr lang="da-DK" dirty="0" err="1" smtClean="0"/>
              <a:t>three</a:t>
            </a:r>
            <a:r>
              <a:rPr lang="da-DK" dirty="0" smtClean="0"/>
              <a:t> programs to </a:t>
            </a:r>
            <a:r>
              <a:rPr lang="da-DK" dirty="0" err="1" smtClean="0"/>
              <a:t>reduce</a:t>
            </a:r>
            <a:r>
              <a:rPr lang="da-DK" dirty="0" smtClean="0"/>
              <a:t> </a:t>
            </a:r>
            <a:r>
              <a:rPr lang="da-DK" dirty="0" err="1" smtClean="0"/>
              <a:t>risk</a:t>
            </a:r>
            <a:r>
              <a:rPr lang="da-DK" dirty="0" smtClean="0"/>
              <a:t> factors for </a:t>
            </a:r>
            <a:r>
              <a:rPr lang="da-DK" dirty="0" err="1" smtClean="0"/>
              <a:t>both</a:t>
            </a:r>
            <a:r>
              <a:rPr lang="da-DK" dirty="0" smtClean="0"/>
              <a:t> </a:t>
            </a:r>
            <a:r>
              <a:rPr lang="da-DK" dirty="0" err="1" smtClean="0"/>
              <a:t>eating</a:t>
            </a:r>
            <a:r>
              <a:rPr lang="da-DK" dirty="0" smtClean="0"/>
              <a:t> </a:t>
            </a:r>
            <a:r>
              <a:rPr lang="da-DK" dirty="0" err="1" smtClean="0"/>
              <a:t>disorders</a:t>
            </a:r>
            <a:r>
              <a:rPr lang="da-DK" dirty="0" smtClean="0"/>
              <a:t> and </a:t>
            </a:r>
            <a:r>
              <a:rPr lang="da-DK" dirty="0" err="1" smtClean="0"/>
              <a:t>obesity</a:t>
            </a:r>
            <a:r>
              <a:rPr lang="da-DK" dirty="0" smtClean="0"/>
              <a:t>. </a:t>
            </a:r>
            <a:r>
              <a:rPr lang="da-DK" dirty="0" err="1" smtClean="0"/>
              <a:t>Psychological</a:t>
            </a:r>
            <a:r>
              <a:rPr lang="da-DK" dirty="0" smtClean="0"/>
              <a:t> </a:t>
            </a:r>
            <a:r>
              <a:rPr lang="da-DK" dirty="0" err="1" smtClean="0"/>
              <a:t>Medicine</a:t>
            </a:r>
            <a:r>
              <a:rPr lang="da-DK" dirty="0" smtClean="0"/>
              <a:t>, 45, 1811-23, doi:10.1017/S003329171400289X</a:t>
            </a:r>
          </a:p>
          <a:p>
            <a:r>
              <a:rPr lang="da-DK" dirty="0" err="1" smtClean="0"/>
              <a:t>Wilksche</a:t>
            </a:r>
            <a:r>
              <a:rPr lang="da-DK" dirty="0" smtClean="0"/>
              <a:t> et al. (2017) </a:t>
            </a:r>
            <a:r>
              <a:rPr lang="da-DK" dirty="0" err="1" smtClean="0"/>
              <a:t>Outcomes</a:t>
            </a:r>
            <a:r>
              <a:rPr lang="da-DK" dirty="0" smtClean="0"/>
              <a:t> of </a:t>
            </a:r>
            <a:r>
              <a:rPr lang="da-DK" dirty="0" err="1" smtClean="0"/>
              <a:t>three</a:t>
            </a:r>
            <a:r>
              <a:rPr lang="da-DK" dirty="0" smtClean="0"/>
              <a:t> universal </a:t>
            </a:r>
            <a:r>
              <a:rPr lang="da-DK" dirty="0" err="1" smtClean="0"/>
              <a:t>eating</a:t>
            </a:r>
            <a:r>
              <a:rPr lang="da-DK" dirty="0" smtClean="0"/>
              <a:t> </a:t>
            </a:r>
            <a:r>
              <a:rPr lang="da-DK" dirty="0" err="1" smtClean="0"/>
              <a:t>disorder</a:t>
            </a:r>
            <a:r>
              <a:rPr lang="da-DK" dirty="0" smtClean="0"/>
              <a:t> </a:t>
            </a:r>
            <a:r>
              <a:rPr lang="da-DK" dirty="0" err="1" smtClean="0"/>
              <a:t>risk</a:t>
            </a:r>
            <a:r>
              <a:rPr lang="da-DK" dirty="0" smtClean="0"/>
              <a:t> </a:t>
            </a:r>
            <a:r>
              <a:rPr lang="da-DK" dirty="0" err="1" smtClean="0"/>
              <a:t>reduction</a:t>
            </a:r>
            <a:r>
              <a:rPr lang="da-DK" dirty="0" smtClean="0"/>
              <a:t> programs by participants with </a:t>
            </a:r>
            <a:r>
              <a:rPr lang="da-DK" dirty="0" err="1" smtClean="0"/>
              <a:t>higher</a:t>
            </a:r>
            <a:r>
              <a:rPr lang="da-DK" dirty="0" smtClean="0"/>
              <a:t> and </a:t>
            </a:r>
            <a:r>
              <a:rPr lang="da-DK" dirty="0" err="1" smtClean="0"/>
              <a:t>lower</a:t>
            </a:r>
            <a:r>
              <a:rPr lang="da-DK" dirty="0" smtClean="0"/>
              <a:t> baseline </a:t>
            </a:r>
            <a:r>
              <a:rPr lang="da-DK" dirty="0" err="1" smtClean="0"/>
              <a:t>shape</a:t>
            </a:r>
            <a:r>
              <a:rPr lang="da-DK" dirty="0" smtClean="0"/>
              <a:t> and </a:t>
            </a:r>
            <a:r>
              <a:rPr lang="da-DK" dirty="0" err="1" smtClean="0"/>
              <a:t>weight</a:t>
            </a:r>
            <a:r>
              <a:rPr lang="da-DK" dirty="0" smtClean="0"/>
              <a:t> </a:t>
            </a:r>
            <a:r>
              <a:rPr lang="da-DK" dirty="0" err="1" smtClean="0"/>
              <a:t>concern</a:t>
            </a:r>
            <a:r>
              <a:rPr lang="da-DK" dirty="0" smtClean="0"/>
              <a:t>. Int J </a:t>
            </a:r>
            <a:r>
              <a:rPr lang="da-DK" dirty="0" err="1" smtClean="0"/>
              <a:t>Eat</a:t>
            </a:r>
            <a:r>
              <a:rPr lang="da-DK" dirty="0" smtClean="0"/>
              <a:t> </a:t>
            </a:r>
            <a:r>
              <a:rPr lang="da-DK" dirty="0" err="1" smtClean="0"/>
              <a:t>Disord</a:t>
            </a:r>
            <a:r>
              <a:rPr lang="da-DK" dirty="0" smtClean="0"/>
              <a:t>, 50, 66-75, </a:t>
            </a:r>
            <a:r>
              <a:rPr lang="da-DK" dirty="0" err="1"/>
              <a:t>doi</a:t>
            </a:r>
            <a:r>
              <a:rPr lang="da-DK" dirty="0"/>
              <a:t>: 10.1002/eat.22642</a:t>
            </a:r>
          </a:p>
        </p:txBody>
      </p:sp>
      <p:sp>
        <p:nvSpPr>
          <p:cNvPr id="4"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spTree>
    <p:extLst>
      <p:ext uri="{BB962C8B-B14F-4D97-AF65-F5344CB8AC3E}">
        <p14:creationId xmlns:p14="http://schemas.microsoft.com/office/powerpoint/2010/main" val="1094978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92841"/>
            <a:ext cx="8229600" cy="1143000"/>
          </a:xfrm>
        </p:spPr>
        <p:txBody>
          <a:bodyPr/>
          <a:lstStyle/>
          <a:p>
            <a:r>
              <a:rPr lang="en-US" sz="4400" dirty="0" err="1"/>
              <a:t>Spiseforstyrrelses-kontinuum</a:t>
            </a:r>
            <a:r>
              <a:rPr lang="en-US" dirty="0"/>
              <a:t> </a:t>
            </a:r>
          </a:p>
        </p:txBody>
      </p:sp>
      <p:sp>
        <p:nvSpPr>
          <p:cNvPr id="12"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grpSp>
        <p:nvGrpSpPr>
          <p:cNvPr id="19" name="Gruppe 18" descr="Kontakt specialkonsulent Alice Skaarup Jepsen for tilgængelig version af grafikkens indhold på tlf. 29201443." title="Spiseforstyrrelses kontinuum"/>
          <p:cNvGrpSpPr/>
          <p:nvPr/>
        </p:nvGrpSpPr>
        <p:grpSpPr>
          <a:xfrm>
            <a:off x="1187624" y="1012675"/>
            <a:ext cx="7797552" cy="5172317"/>
            <a:chOff x="1187624" y="1012675"/>
            <a:chExt cx="7797552" cy="5172317"/>
          </a:xfrm>
        </p:grpSpPr>
        <p:grpSp>
          <p:nvGrpSpPr>
            <p:cNvPr id="4" name="Gruppe 3"/>
            <p:cNvGrpSpPr/>
            <p:nvPr/>
          </p:nvGrpSpPr>
          <p:grpSpPr>
            <a:xfrm>
              <a:off x="1187624" y="1530411"/>
              <a:ext cx="5965874" cy="4654581"/>
              <a:chOff x="18117" y="1150683"/>
              <a:chExt cx="5965874" cy="4654581"/>
            </a:xfrm>
          </p:grpSpPr>
          <p:sp>
            <p:nvSpPr>
              <p:cNvPr id="5" name="Tekstboks 4"/>
              <p:cNvSpPr txBox="1"/>
              <p:nvPr/>
            </p:nvSpPr>
            <p:spPr>
              <a:xfrm>
                <a:off x="1863742" y="4797152"/>
                <a:ext cx="4104455" cy="738664"/>
              </a:xfrm>
              <a:prstGeom prst="rect">
                <a:avLst/>
              </a:prstGeom>
              <a:solidFill>
                <a:srgbClr val="92D050"/>
              </a:solidFill>
            </p:spPr>
            <p:txBody>
              <a:bodyPr wrap="square" rtlCol="0">
                <a:spAutoFit/>
              </a:bodyPr>
              <a:lstStyle/>
              <a:p>
                <a:r>
                  <a:rPr lang="da-DK" sz="1400" dirty="0"/>
                  <a:t>Optaget af hvordan man ser ud, vil gerne være pæn, men det er ikke afgørende for ens humør og </a:t>
                </a:r>
                <a:r>
                  <a:rPr lang="da-DK" sz="1400" dirty="0" smtClean="0"/>
                  <a:t>aktivitet</a:t>
                </a:r>
              </a:p>
            </p:txBody>
          </p:sp>
          <p:sp>
            <p:nvSpPr>
              <p:cNvPr id="6" name="Tekstboks 5"/>
              <p:cNvSpPr txBox="1"/>
              <p:nvPr/>
            </p:nvSpPr>
            <p:spPr>
              <a:xfrm>
                <a:off x="1843728" y="3284984"/>
                <a:ext cx="4124469" cy="1200329"/>
              </a:xfrm>
              <a:prstGeom prst="rect">
                <a:avLst/>
              </a:prstGeom>
              <a:solidFill>
                <a:srgbClr val="FFFF99"/>
              </a:solidFill>
            </p:spPr>
            <p:txBody>
              <a:bodyPr wrap="square" rtlCol="0">
                <a:spAutoFit/>
              </a:bodyPr>
              <a:lstStyle/>
              <a:p>
                <a:r>
                  <a:rPr lang="da-DK" sz="1400" b="1" dirty="0"/>
                  <a:t>Risikoadfærd</a:t>
                </a:r>
                <a:r>
                  <a:rPr lang="da-DK" sz="1400" dirty="0"/>
                  <a:t>: Udpræget optaget af hvordan man ser ud, føler sig grim/tyk, kropsbillede afgørende for ens selvbillede og dagligdag og man eksperimenterer måske sporadisk med slankekure, motion, opkastninger mm.</a:t>
                </a:r>
                <a:r>
                  <a:rPr lang="da-DK" sz="1600" dirty="0"/>
                  <a:t> </a:t>
                </a:r>
              </a:p>
            </p:txBody>
          </p:sp>
          <p:sp>
            <p:nvSpPr>
              <p:cNvPr id="7" name="Tekstboks 6"/>
              <p:cNvSpPr txBox="1"/>
              <p:nvPr/>
            </p:nvSpPr>
            <p:spPr>
              <a:xfrm>
                <a:off x="1847947" y="1335841"/>
                <a:ext cx="4136044" cy="738664"/>
              </a:xfrm>
              <a:prstGeom prst="rect">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da-DK" sz="1400" b="1" dirty="0">
                    <a:solidFill>
                      <a:schemeClr val="tx1"/>
                    </a:solidFill>
                  </a:rPr>
                  <a:t>Klinisk</a:t>
                </a:r>
                <a:r>
                  <a:rPr lang="da-DK" sz="1400" dirty="0">
                    <a:solidFill>
                      <a:schemeClr val="tx1"/>
                    </a:solidFill>
                  </a:rPr>
                  <a:t>: Opfylder afgørende kriterier for en spiseforstyrrelser og ens helbred, sociale og psykiske funktion er nedsat/påvirket</a:t>
                </a:r>
                <a:endParaRPr lang="en-US" sz="1500" dirty="0">
                  <a:solidFill>
                    <a:schemeClr val="tx1"/>
                  </a:solidFill>
                  <a:latin typeface="Arial" panose="020B0604020202020204" pitchFamily="34" charset="0"/>
                  <a:cs typeface="Arial" panose="020B0604020202020204" pitchFamily="34" charset="0"/>
                </a:endParaRPr>
              </a:p>
            </p:txBody>
          </p:sp>
          <p:sp>
            <p:nvSpPr>
              <p:cNvPr id="10" name="Ligebenet trekant 9"/>
              <p:cNvSpPr/>
              <p:nvPr/>
            </p:nvSpPr>
            <p:spPr>
              <a:xfrm>
                <a:off x="18117" y="1150683"/>
                <a:ext cx="2664296" cy="465458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Tekstboks 10"/>
              <p:cNvSpPr txBox="1"/>
              <p:nvPr/>
            </p:nvSpPr>
            <p:spPr>
              <a:xfrm>
                <a:off x="935424" y="1705173"/>
                <a:ext cx="1252182" cy="3693319"/>
              </a:xfrm>
              <a:prstGeom prst="rect">
                <a:avLst/>
              </a:prstGeom>
              <a:noFill/>
            </p:spPr>
            <p:txBody>
              <a:bodyPr wrap="square" rtlCol="0">
                <a:spAutoFit/>
              </a:bodyPr>
              <a:lstStyle/>
              <a:p>
                <a:r>
                  <a:rPr lang="da-DK" dirty="0"/>
                  <a:t>  </a:t>
                </a:r>
                <a:endParaRPr lang="da-DK" dirty="0" smtClean="0"/>
              </a:p>
              <a:p>
                <a:r>
                  <a:rPr lang="da-DK" dirty="0" smtClean="0"/>
                  <a:t>   </a:t>
                </a:r>
                <a:r>
                  <a:rPr lang="da-DK" dirty="0"/>
                  <a:t>5%</a:t>
                </a:r>
              </a:p>
              <a:p>
                <a:endParaRPr lang="da-DK" dirty="0"/>
              </a:p>
              <a:p>
                <a:endParaRPr lang="da-DK" dirty="0"/>
              </a:p>
              <a:p>
                <a:endParaRPr lang="da-DK" dirty="0"/>
              </a:p>
              <a:p>
                <a:endParaRPr lang="da-DK" dirty="0"/>
              </a:p>
              <a:p>
                <a:endParaRPr lang="da-DK" dirty="0"/>
              </a:p>
              <a:p>
                <a:r>
                  <a:rPr lang="da-DK" dirty="0"/>
                  <a:t>20-35%</a:t>
                </a:r>
              </a:p>
              <a:p>
                <a:endParaRPr lang="da-DK" dirty="0"/>
              </a:p>
              <a:p>
                <a:endParaRPr lang="da-DK" dirty="0"/>
              </a:p>
              <a:p>
                <a:endParaRPr lang="da-DK" dirty="0"/>
              </a:p>
              <a:p>
                <a:endParaRPr lang="da-DK" dirty="0"/>
              </a:p>
              <a:p>
                <a:r>
                  <a:rPr lang="da-DK" dirty="0"/>
                  <a:t>100%</a:t>
                </a:r>
              </a:p>
            </p:txBody>
          </p:sp>
          <p:sp>
            <p:nvSpPr>
              <p:cNvPr id="3" name="Tekstboks 2" descr="Kontakt specialkonsulent Alice Skaarup Jepsen for tilgængelig version af grafikkens indhold på tlf. 29201443." title="Kontinuum"/>
              <p:cNvSpPr txBox="1"/>
              <p:nvPr/>
            </p:nvSpPr>
            <p:spPr>
              <a:xfrm>
                <a:off x="1863742" y="2305337"/>
                <a:ext cx="4104455" cy="738664"/>
              </a:xfrm>
              <a:prstGeom prst="rect">
                <a:avLst/>
              </a:prstGeom>
              <a:solidFill>
                <a:srgbClr val="FFC000"/>
              </a:solidFill>
            </p:spPr>
            <p:txBody>
              <a:bodyPr wrap="square" rtlCol="0">
                <a:spAutoFit/>
              </a:bodyPr>
              <a:lstStyle/>
              <a:p>
                <a:r>
                  <a:rPr lang="da-DK" sz="1400" b="1" dirty="0"/>
                  <a:t>Sub-klinisk</a:t>
                </a:r>
                <a:r>
                  <a:rPr lang="da-DK" sz="1400" dirty="0"/>
                  <a:t>: Tilbagevendende uhensigtsmæssig vægtkontrollerende adfærd eller overspisninger uden at opfylde diagnostiske kriterier</a:t>
                </a:r>
              </a:p>
            </p:txBody>
          </p:sp>
        </p:grpSp>
        <p:sp>
          <p:nvSpPr>
            <p:cNvPr id="8" name="Tekstfelt 7"/>
            <p:cNvSpPr txBox="1"/>
            <p:nvPr/>
          </p:nvSpPr>
          <p:spPr>
            <a:xfrm>
              <a:off x="7696200" y="1012675"/>
              <a:ext cx="1008112" cy="646331"/>
            </a:xfrm>
            <a:prstGeom prst="rect">
              <a:avLst/>
            </a:prstGeom>
            <a:solidFill>
              <a:srgbClr val="FF0000"/>
            </a:solidFill>
            <a:ln>
              <a:solidFill>
                <a:schemeClr val="tx1"/>
              </a:solidFill>
            </a:ln>
          </p:spPr>
          <p:txBody>
            <a:bodyPr wrap="square" rtlCol="0">
              <a:spAutoFit/>
            </a:bodyPr>
            <a:lstStyle/>
            <a:p>
              <a:r>
                <a:rPr lang="da-DK" sz="1800" b="1" dirty="0" smtClean="0"/>
                <a:t>Tilpas indsats</a:t>
              </a:r>
              <a:endParaRPr lang="da-DK" sz="1800" b="1" dirty="0"/>
            </a:p>
          </p:txBody>
        </p:sp>
        <p:sp>
          <p:nvSpPr>
            <p:cNvPr id="9" name="Højre klammeparentes 8"/>
            <p:cNvSpPr/>
            <p:nvPr/>
          </p:nvSpPr>
          <p:spPr>
            <a:xfrm>
              <a:off x="7416316" y="1715569"/>
              <a:ext cx="180020" cy="13388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3" name="Tekstfelt 12"/>
            <p:cNvSpPr txBox="1"/>
            <p:nvPr/>
          </p:nvSpPr>
          <p:spPr>
            <a:xfrm>
              <a:off x="7696200" y="2231094"/>
              <a:ext cx="1124272" cy="307777"/>
            </a:xfrm>
            <a:prstGeom prst="rect">
              <a:avLst/>
            </a:prstGeom>
            <a:noFill/>
          </p:spPr>
          <p:txBody>
            <a:bodyPr wrap="square" rtlCol="0">
              <a:spAutoFit/>
            </a:bodyPr>
            <a:lstStyle/>
            <a:p>
              <a:r>
                <a:rPr lang="da-DK" sz="1400" dirty="0" smtClean="0"/>
                <a:t>Behandling</a:t>
              </a:r>
              <a:endParaRPr lang="da-DK" sz="1400" dirty="0"/>
            </a:p>
          </p:txBody>
        </p:sp>
        <p:sp>
          <p:nvSpPr>
            <p:cNvPr id="14" name="Højre klammeparentes 13"/>
            <p:cNvSpPr/>
            <p:nvPr/>
          </p:nvSpPr>
          <p:spPr>
            <a:xfrm>
              <a:off x="7416316" y="3133372"/>
              <a:ext cx="216024" cy="15917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5" name="Tekstfelt 14"/>
            <p:cNvSpPr txBox="1"/>
            <p:nvPr/>
          </p:nvSpPr>
          <p:spPr>
            <a:xfrm>
              <a:off x="7696200" y="3700090"/>
              <a:ext cx="1288976" cy="307777"/>
            </a:xfrm>
            <a:prstGeom prst="rect">
              <a:avLst/>
            </a:prstGeom>
            <a:noFill/>
          </p:spPr>
          <p:txBody>
            <a:bodyPr wrap="square" rtlCol="0">
              <a:spAutoFit/>
            </a:bodyPr>
            <a:lstStyle/>
            <a:p>
              <a:r>
                <a:rPr lang="da-DK" sz="1400" dirty="0" smtClean="0"/>
                <a:t>Tidlig indsats</a:t>
              </a:r>
              <a:endParaRPr lang="da-DK" sz="1400" dirty="0"/>
            </a:p>
          </p:txBody>
        </p:sp>
        <p:sp>
          <p:nvSpPr>
            <p:cNvPr id="17" name="Højre klammeparentes 16"/>
            <p:cNvSpPr/>
            <p:nvPr/>
          </p:nvSpPr>
          <p:spPr>
            <a:xfrm>
              <a:off x="7416316" y="4797152"/>
              <a:ext cx="180020" cy="111839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8" name="Tekstfelt 17"/>
            <p:cNvSpPr txBox="1"/>
            <p:nvPr/>
          </p:nvSpPr>
          <p:spPr>
            <a:xfrm>
              <a:off x="7696200" y="4972078"/>
              <a:ext cx="1288976" cy="307777"/>
            </a:xfrm>
            <a:prstGeom prst="rect">
              <a:avLst/>
            </a:prstGeom>
            <a:noFill/>
          </p:spPr>
          <p:txBody>
            <a:bodyPr wrap="square" rtlCol="0">
              <a:spAutoFit/>
            </a:bodyPr>
            <a:lstStyle/>
            <a:p>
              <a:r>
                <a:rPr lang="da-DK" sz="1400" dirty="0" smtClean="0"/>
                <a:t>Forebyggelse</a:t>
              </a:r>
              <a:endParaRPr lang="da-DK" sz="1400" dirty="0"/>
            </a:p>
          </p:txBody>
        </p:sp>
      </p:grpSp>
    </p:spTree>
    <p:extLst>
      <p:ext uri="{BB962C8B-B14F-4D97-AF65-F5344CB8AC3E}">
        <p14:creationId xmlns:p14="http://schemas.microsoft.com/office/powerpoint/2010/main" val="3627778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04800"/>
            <a:ext cx="7772400" cy="1143000"/>
          </a:xfrm>
        </p:spPr>
        <p:txBody>
          <a:bodyPr/>
          <a:lstStyle/>
          <a:p>
            <a:pPr eaLnBrk="1" fontAlgn="auto" hangingPunct="1">
              <a:spcAft>
                <a:spcPts val="0"/>
              </a:spcAft>
              <a:defRPr/>
            </a:pPr>
            <a:r>
              <a:rPr lang="da-DK" dirty="0"/>
              <a:t>Ætiologi</a:t>
            </a:r>
          </a:p>
        </p:txBody>
      </p:sp>
      <p:sp>
        <p:nvSpPr>
          <p:cNvPr id="34818" name="Rectangle 3"/>
          <p:cNvSpPr>
            <a:spLocks noGrp="1" noChangeArrowheads="1"/>
          </p:cNvSpPr>
          <p:nvPr>
            <p:ph idx="1"/>
          </p:nvPr>
        </p:nvSpPr>
        <p:spPr>
          <a:xfrm>
            <a:off x="685800" y="1676400"/>
            <a:ext cx="7772400" cy="4419600"/>
          </a:xfrm>
        </p:spPr>
        <p:txBody>
          <a:bodyPr/>
          <a:lstStyle/>
          <a:p>
            <a:pPr eaLnBrk="1" hangingPunct="1"/>
            <a:r>
              <a:rPr lang="da-DK" dirty="0"/>
              <a:t>Den multikausale teori (Garner 1993)</a:t>
            </a:r>
          </a:p>
          <a:p>
            <a:pPr eaLnBrk="1" hangingPunct="1">
              <a:buFontTx/>
              <a:buNone/>
            </a:pPr>
            <a:endParaRPr lang="da-DK" sz="1800" b="1" u="sng" dirty="0">
              <a:latin typeface="Times New Roman" pitchFamily="18" charset="0"/>
            </a:endParaRPr>
          </a:p>
          <a:p>
            <a:pPr eaLnBrk="1" hangingPunct="1">
              <a:buFontTx/>
              <a:buNone/>
            </a:pPr>
            <a:r>
              <a:rPr lang="da-DK" sz="1800" b="1" u="sng" dirty="0">
                <a:solidFill>
                  <a:srgbClr val="000000"/>
                </a:solidFill>
                <a:latin typeface="Times New Roman" pitchFamily="18" charset="0"/>
              </a:rPr>
              <a:t>Bagvedliggende </a:t>
            </a:r>
            <a:r>
              <a:rPr lang="da-DK" sz="1800" b="1" dirty="0">
                <a:solidFill>
                  <a:srgbClr val="000000"/>
                </a:solidFill>
                <a:latin typeface="Times New Roman" pitchFamily="18" charset="0"/>
              </a:rPr>
              <a:t>	     </a:t>
            </a:r>
            <a:r>
              <a:rPr lang="da-DK" sz="1800" b="1" dirty="0" smtClean="0">
                <a:solidFill>
                  <a:srgbClr val="000000"/>
                </a:solidFill>
                <a:latin typeface="Times New Roman" pitchFamily="18" charset="0"/>
              </a:rPr>
              <a:t>		</a:t>
            </a:r>
            <a:r>
              <a:rPr lang="da-DK" sz="1800" b="1" u="sng" dirty="0" smtClean="0">
                <a:solidFill>
                  <a:srgbClr val="000000"/>
                </a:solidFill>
                <a:latin typeface="Times New Roman" pitchFamily="18" charset="0"/>
              </a:rPr>
              <a:t>Udløsende</a:t>
            </a:r>
            <a:r>
              <a:rPr lang="da-DK" sz="1800" b="1" dirty="0">
                <a:solidFill>
                  <a:srgbClr val="000000"/>
                </a:solidFill>
                <a:latin typeface="Times New Roman" pitchFamily="18" charset="0"/>
              </a:rPr>
              <a:t>	        </a:t>
            </a:r>
            <a:r>
              <a:rPr lang="da-DK" sz="1800" b="1" u="sng" dirty="0">
                <a:solidFill>
                  <a:srgbClr val="000000"/>
                </a:solidFill>
                <a:latin typeface="Times New Roman" pitchFamily="18" charset="0"/>
              </a:rPr>
              <a:t>Fastholdende</a:t>
            </a:r>
          </a:p>
        </p:txBody>
      </p:sp>
      <p:grpSp>
        <p:nvGrpSpPr>
          <p:cNvPr id="34820" name="Group 27" descr="Kontakt specialkonsulent Alice Skaarup Jepsen for tilgængelig version af grafikkens indhold på tlf. 29201443." title="Den multikausale teori"/>
          <p:cNvGrpSpPr>
            <a:grpSpLocks/>
          </p:cNvGrpSpPr>
          <p:nvPr/>
        </p:nvGrpSpPr>
        <p:grpSpPr bwMode="auto">
          <a:xfrm>
            <a:off x="838200" y="3124200"/>
            <a:ext cx="7620000" cy="2362200"/>
            <a:chOff x="528" y="1968"/>
            <a:chExt cx="4368" cy="1488"/>
          </a:xfrm>
        </p:grpSpPr>
        <p:sp>
          <p:nvSpPr>
            <p:cNvPr id="34822" name="Text Box 5"/>
            <p:cNvSpPr txBox="1">
              <a:spLocks noChangeArrowheads="1"/>
            </p:cNvSpPr>
            <p:nvPr/>
          </p:nvSpPr>
          <p:spPr bwMode="auto">
            <a:xfrm>
              <a:off x="528" y="2304"/>
              <a:ext cx="984" cy="218"/>
            </a:xfrm>
            <a:prstGeom prst="rect">
              <a:avLst/>
            </a:prstGeom>
            <a:noFill/>
            <a:ln w="9525">
              <a:solidFill>
                <a:srgbClr val="000000"/>
              </a:solidFill>
              <a:miter lim="800000"/>
              <a:headEnd/>
              <a:tailEnd/>
            </a:ln>
          </p:spPr>
          <p:txBody>
            <a:bodyPr>
              <a:spAutoFit/>
            </a:bodyPr>
            <a:lstStyle/>
            <a:p>
              <a:pPr algn="ctr" eaLnBrk="0" hangingPunct="0"/>
              <a:r>
                <a:rPr kumimoji="0" lang="da-DK" sz="1600">
                  <a:solidFill>
                    <a:srgbClr val="000000"/>
                  </a:solidFill>
                </a:rPr>
                <a:t>Sociokulturelle</a:t>
              </a:r>
              <a:r>
                <a:rPr kumimoji="0" lang="da-DK" sz="1400">
                  <a:solidFill>
                    <a:srgbClr val="000000"/>
                  </a:solidFill>
                </a:rPr>
                <a:t> </a:t>
              </a:r>
            </a:p>
          </p:txBody>
        </p:sp>
        <p:sp>
          <p:nvSpPr>
            <p:cNvPr id="34823" name="Text Box 6"/>
            <p:cNvSpPr txBox="1">
              <a:spLocks noChangeArrowheads="1"/>
            </p:cNvSpPr>
            <p:nvPr/>
          </p:nvSpPr>
          <p:spPr bwMode="auto">
            <a:xfrm>
              <a:off x="528" y="2592"/>
              <a:ext cx="960" cy="218"/>
            </a:xfrm>
            <a:prstGeom prst="rect">
              <a:avLst/>
            </a:prstGeom>
            <a:noFill/>
            <a:ln w="9525">
              <a:solidFill>
                <a:srgbClr val="000000"/>
              </a:solidFill>
              <a:miter lim="800000"/>
              <a:headEnd/>
              <a:tailEnd/>
            </a:ln>
          </p:spPr>
          <p:txBody>
            <a:bodyPr>
              <a:spAutoFit/>
            </a:bodyPr>
            <a:lstStyle/>
            <a:p>
              <a:pPr algn="ctr" eaLnBrk="0" hangingPunct="0"/>
              <a:r>
                <a:rPr kumimoji="0" lang="da-DK" sz="1600">
                  <a:solidFill>
                    <a:srgbClr val="000000"/>
                  </a:solidFill>
                </a:rPr>
                <a:t>Biologisk</a:t>
              </a:r>
            </a:p>
          </p:txBody>
        </p:sp>
        <p:sp>
          <p:nvSpPr>
            <p:cNvPr id="34824" name="Text Box 7"/>
            <p:cNvSpPr txBox="1">
              <a:spLocks noChangeArrowheads="1"/>
            </p:cNvSpPr>
            <p:nvPr/>
          </p:nvSpPr>
          <p:spPr bwMode="auto">
            <a:xfrm>
              <a:off x="1824" y="2496"/>
              <a:ext cx="768" cy="526"/>
            </a:xfrm>
            <a:prstGeom prst="rect">
              <a:avLst/>
            </a:prstGeom>
            <a:noFill/>
            <a:ln w="9525">
              <a:solidFill>
                <a:srgbClr val="000000"/>
              </a:solidFill>
              <a:miter lim="800000"/>
              <a:headEnd/>
              <a:tailEnd/>
            </a:ln>
          </p:spPr>
          <p:txBody>
            <a:bodyPr>
              <a:spAutoFit/>
            </a:bodyPr>
            <a:lstStyle/>
            <a:p>
              <a:pPr algn="ctr" eaLnBrk="0" hangingPunct="0"/>
              <a:r>
                <a:rPr kumimoji="0" lang="da-DK" sz="1600">
                  <a:solidFill>
                    <a:srgbClr val="000000"/>
                  </a:solidFill>
                </a:rPr>
                <a:t>Utilfredshed    med    vægt/figur</a:t>
              </a:r>
            </a:p>
          </p:txBody>
        </p:sp>
        <p:sp>
          <p:nvSpPr>
            <p:cNvPr id="34825" name="Text Box 8"/>
            <p:cNvSpPr txBox="1">
              <a:spLocks noChangeArrowheads="1"/>
            </p:cNvSpPr>
            <p:nvPr/>
          </p:nvSpPr>
          <p:spPr bwMode="auto">
            <a:xfrm>
              <a:off x="2880" y="2496"/>
              <a:ext cx="768" cy="526"/>
            </a:xfrm>
            <a:prstGeom prst="rect">
              <a:avLst/>
            </a:prstGeom>
            <a:noFill/>
            <a:ln w="9525">
              <a:solidFill>
                <a:srgbClr val="000000"/>
              </a:solidFill>
              <a:miter lim="800000"/>
              <a:headEnd/>
              <a:tailEnd/>
            </a:ln>
          </p:spPr>
          <p:txBody>
            <a:bodyPr>
              <a:spAutoFit/>
            </a:bodyPr>
            <a:lstStyle/>
            <a:p>
              <a:pPr algn="ctr" eaLnBrk="0" hangingPunct="0"/>
              <a:r>
                <a:rPr kumimoji="0" lang="da-DK" sz="1600">
                  <a:solidFill>
                    <a:srgbClr val="000000"/>
                  </a:solidFill>
                </a:rPr>
                <a:t>Ekstrem slankekur og vægttab</a:t>
              </a:r>
            </a:p>
          </p:txBody>
        </p:sp>
        <p:sp>
          <p:nvSpPr>
            <p:cNvPr id="34826" name="Text Box 9"/>
            <p:cNvSpPr txBox="1">
              <a:spLocks noChangeArrowheads="1"/>
            </p:cNvSpPr>
            <p:nvPr/>
          </p:nvSpPr>
          <p:spPr bwMode="auto">
            <a:xfrm>
              <a:off x="4080" y="2496"/>
              <a:ext cx="816" cy="526"/>
            </a:xfrm>
            <a:prstGeom prst="rect">
              <a:avLst/>
            </a:prstGeom>
            <a:noFill/>
            <a:ln w="9525">
              <a:solidFill>
                <a:srgbClr val="000000"/>
              </a:solidFill>
              <a:miter lim="800000"/>
              <a:headEnd/>
              <a:tailEnd/>
            </a:ln>
          </p:spPr>
          <p:txBody>
            <a:bodyPr>
              <a:spAutoFit/>
            </a:bodyPr>
            <a:lstStyle/>
            <a:p>
              <a:pPr algn="ctr" eaLnBrk="0" hangingPunct="0"/>
              <a:r>
                <a:rPr kumimoji="0" lang="da-DK" sz="1600" dirty="0">
                  <a:solidFill>
                    <a:srgbClr val="000000"/>
                  </a:solidFill>
                </a:rPr>
                <a:t>Fysiske og psykologiske reaktioner</a:t>
              </a:r>
            </a:p>
          </p:txBody>
        </p:sp>
        <p:sp>
          <p:nvSpPr>
            <p:cNvPr id="34827" name="Rectangle 10"/>
            <p:cNvSpPr>
              <a:spLocks noChangeArrowheads="1"/>
            </p:cNvSpPr>
            <p:nvPr/>
          </p:nvSpPr>
          <p:spPr bwMode="auto">
            <a:xfrm>
              <a:off x="528" y="2880"/>
              <a:ext cx="960" cy="218"/>
            </a:xfrm>
            <a:prstGeom prst="rect">
              <a:avLst/>
            </a:prstGeom>
            <a:noFill/>
            <a:ln w="9525">
              <a:solidFill>
                <a:srgbClr val="000000"/>
              </a:solidFill>
              <a:miter lim="800000"/>
              <a:headEnd/>
              <a:tailEnd/>
            </a:ln>
          </p:spPr>
          <p:txBody>
            <a:bodyPr>
              <a:spAutoFit/>
            </a:bodyPr>
            <a:lstStyle/>
            <a:p>
              <a:pPr algn="ctr" eaLnBrk="0" hangingPunct="0"/>
              <a:r>
                <a:rPr kumimoji="0" lang="da-DK" sz="1600">
                  <a:solidFill>
                    <a:srgbClr val="000000"/>
                  </a:solidFill>
                </a:rPr>
                <a:t>Psykologisk</a:t>
              </a:r>
              <a:endParaRPr kumimoji="0" lang="da-DK" sz="1000">
                <a:solidFill>
                  <a:srgbClr val="000000"/>
                </a:solidFill>
              </a:endParaRPr>
            </a:p>
          </p:txBody>
        </p:sp>
        <p:sp>
          <p:nvSpPr>
            <p:cNvPr id="34828" name="Text Box 11"/>
            <p:cNvSpPr txBox="1">
              <a:spLocks noChangeArrowheads="1"/>
            </p:cNvSpPr>
            <p:nvPr/>
          </p:nvSpPr>
          <p:spPr bwMode="auto">
            <a:xfrm>
              <a:off x="2400" y="2016"/>
              <a:ext cx="720" cy="218"/>
            </a:xfrm>
            <a:prstGeom prst="rect">
              <a:avLst/>
            </a:prstGeom>
            <a:noFill/>
            <a:ln w="9525">
              <a:solidFill>
                <a:srgbClr val="000000"/>
              </a:solidFill>
              <a:miter lim="800000"/>
              <a:headEnd/>
              <a:tailEnd/>
            </a:ln>
          </p:spPr>
          <p:txBody>
            <a:bodyPr>
              <a:spAutoFit/>
            </a:bodyPr>
            <a:lstStyle/>
            <a:p>
              <a:pPr algn="ctr" eaLnBrk="0" hangingPunct="0"/>
              <a:r>
                <a:rPr kumimoji="0" lang="da-DK" sz="1600">
                  <a:solidFill>
                    <a:srgbClr val="000000"/>
                  </a:solidFill>
                </a:rPr>
                <a:t>Stressorer</a:t>
              </a:r>
            </a:p>
          </p:txBody>
        </p:sp>
        <p:sp>
          <p:nvSpPr>
            <p:cNvPr id="34829" name="Text Box 12"/>
            <p:cNvSpPr txBox="1">
              <a:spLocks noChangeArrowheads="1"/>
            </p:cNvSpPr>
            <p:nvPr/>
          </p:nvSpPr>
          <p:spPr bwMode="auto">
            <a:xfrm>
              <a:off x="3456" y="1968"/>
              <a:ext cx="912" cy="218"/>
            </a:xfrm>
            <a:prstGeom prst="rect">
              <a:avLst/>
            </a:prstGeom>
            <a:noFill/>
            <a:ln w="9525">
              <a:solidFill>
                <a:srgbClr val="000000"/>
              </a:solidFill>
              <a:miter lim="800000"/>
              <a:headEnd/>
              <a:tailEnd/>
            </a:ln>
          </p:spPr>
          <p:txBody>
            <a:bodyPr>
              <a:spAutoFit/>
            </a:bodyPr>
            <a:lstStyle/>
            <a:p>
              <a:pPr algn="ctr" eaLnBrk="0" hangingPunct="0"/>
              <a:r>
                <a:rPr kumimoji="0" lang="da-DK" sz="1600">
                  <a:solidFill>
                    <a:srgbClr val="000000"/>
                  </a:solidFill>
                </a:rPr>
                <a:t>Overspisninger</a:t>
              </a:r>
            </a:p>
          </p:txBody>
        </p:sp>
        <p:sp>
          <p:nvSpPr>
            <p:cNvPr id="34830" name="Line 13"/>
            <p:cNvSpPr>
              <a:spLocks noChangeShapeType="1"/>
            </p:cNvSpPr>
            <p:nvPr/>
          </p:nvSpPr>
          <p:spPr bwMode="auto">
            <a:xfrm>
              <a:off x="3696" y="2640"/>
              <a:ext cx="240" cy="0"/>
            </a:xfrm>
            <a:prstGeom prst="line">
              <a:avLst/>
            </a:prstGeom>
            <a:noFill/>
            <a:ln w="9525">
              <a:solidFill>
                <a:srgbClr val="000000"/>
              </a:solidFill>
              <a:round/>
              <a:headEnd/>
              <a:tailEnd type="triangle" w="med" len="med"/>
            </a:ln>
          </p:spPr>
          <p:txBody>
            <a:bodyPr/>
            <a:lstStyle/>
            <a:p>
              <a:endParaRPr lang="da-DK"/>
            </a:p>
          </p:txBody>
        </p:sp>
        <p:sp>
          <p:nvSpPr>
            <p:cNvPr id="34831" name="Line 14"/>
            <p:cNvSpPr>
              <a:spLocks noChangeShapeType="1"/>
            </p:cNvSpPr>
            <p:nvPr/>
          </p:nvSpPr>
          <p:spPr bwMode="auto">
            <a:xfrm flipH="1">
              <a:off x="3696" y="2832"/>
              <a:ext cx="240" cy="0"/>
            </a:xfrm>
            <a:prstGeom prst="line">
              <a:avLst/>
            </a:prstGeom>
            <a:noFill/>
            <a:ln w="9525">
              <a:solidFill>
                <a:srgbClr val="000000"/>
              </a:solidFill>
              <a:round/>
              <a:headEnd/>
              <a:tailEnd type="triangle" w="med" len="med"/>
            </a:ln>
          </p:spPr>
          <p:txBody>
            <a:bodyPr/>
            <a:lstStyle/>
            <a:p>
              <a:endParaRPr lang="da-DK"/>
            </a:p>
          </p:txBody>
        </p:sp>
        <p:sp>
          <p:nvSpPr>
            <p:cNvPr id="34832" name="Line 15"/>
            <p:cNvSpPr>
              <a:spLocks noChangeShapeType="1"/>
            </p:cNvSpPr>
            <p:nvPr/>
          </p:nvSpPr>
          <p:spPr bwMode="auto">
            <a:xfrm flipV="1">
              <a:off x="3216" y="2160"/>
              <a:ext cx="240" cy="336"/>
            </a:xfrm>
            <a:prstGeom prst="line">
              <a:avLst/>
            </a:prstGeom>
            <a:noFill/>
            <a:ln w="9525">
              <a:solidFill>
                <a:srgbClr val="000000"/>
              </a:solidFill>
              <a:round/>
              <a:headEnd/>
              <a:tailEnd type="triangle" w="med" len="med"/>
            </a:ln>
          </p:spPr>
          <p:txBody>
            <a:bodyPr/>
            <a:lstStyle/>
            <a:p>
              <a:endParaRPr lang="da-DK"/>
            </a:p>
          </p:txBody>
        </p:sp>
        <p:sp>
          <p:nvSpPr>
            <p:cNvPr id="34833" name="Line 16"/>
            <p:cNvSpPr>
              <a:spLocks noChangeShapeType="1"/>
            </p:cNvSpPr>
            <p:nvPr/>
          </p:nvSpPr>
          <p:spPr bwMode="auto">
            <a:xfrm>
              <a:off x="3840" y="2208"/>
              <a:ext cx="192" cy="288"/>
            </a:xfrm>
            <a:prstGeom prst="line">
              <a:avLst/>
            </a:prstGeom>
            <a:noFill/>
            <a:ln w="9525">
              <a:solidFill>
                <a:srgbClr val="000000"/>
              </a:solidFill>
              <a:round/>
              <a:headEnd/>
              <a:tailEnd type="triangle" w="med" len="med"/>
            </a:ln>
          </p:spPr>
          <p:txBody>
            <a:bodyPr/>
            <a:lstStyle/>
            <a:p>
              <a:endParaRPr lang="da-DK"/>
            </a:p>
          </p:txBody>
        </p:sp>
        <p:sp>
          <p:nvSpPr>
            <p:cNvPr id="34834" name="Line 17"/>
            <p:cNvSpPr>
              <a:spLocks noChangeShapeType="1"/>
            </p:cNvSpPr>
            <p:nvPr/>
          </p:nvSpPr>
          <p:spPr bwMode="auto">
            <a:xfrm>
              <a:off x="2640" y="2736"/>
              <a:ext cx="240" cy="0"/>
            </a:xfrm>
            <a:prstGeom prst="line">
              <a:avLst/>
            </a:prstGeom>
            <a:noFill/>
            <a:ln w="9525">
              <a:solidFill>
                <a:srgbClr val="000000"/>
              </a:solidFill>
              <a:round/>
              <a:headEnd/>
              <a:tailEnd type="triangle" w="med" len="med"/>
            </a:ln>
          </p:spPr>
          <p:txBody>
            <a:bodyPr/>
            <a:lstStyle/>
            <a:p>
              <a:endParaRPr lang="da-DK"/>
            </a:p>
          </p:txBody>
        </p:sp>
        <p:sp>
          <p:nvSpPr>
            <p:cNvPr id="34835" name="Line 18"/>
            <p:cNvSpPr>
              <a:spLocks noChangeShapeType="1"/>
            </p:cNvSpPr>
            <p:nvPr/>
          </p:nvSpPr>
          <p:spPr bwMode="auto">
            <a:xfrm>
              <a:off x="2784" y="2256"/>
              <a:ext cx="0" cy="384"/>
            </a:xfrm>
            <a:prstGeom prst="line">
              <a:avLst/>
            </a:prstGeom>
            <a:noFill/>
            <a:ln w="9525">
              <a:solidFill>
                <a:srgbClr val="000000"/>
              </a:solidFill>
              <a:round/>
              <a:headEnd/>
              <a:tailEnd type="triangle" w="med" len="med"/>
            </a:ln>
          </p:spPr>
          <p:txBody>
            <a:bodyPr/>
            <a:lstStyle/>
            <a:p>
              <a:endParaRPr lang="da-DK"/>
            </a:p>
          </p:txBody>
        </p:sp>
        <p:sp>
          <p:nvSpPr>
            <p:cNvPr id="34836" name="Line 19"/>
            <p:cNvSpPr>
              <a:spLocks noChangeShapeType="1"/>
            </p:cNvSpPr>
            <p:nvPr/>
          </p:nvSpPr>
          <p:spPr bwMode="auto">
            <a:xfrm>
              <a:off x="1536" y="2736"/>
              <a:ext cx="240" cy="0"/>
            </a:xfrm>
            <a:prstGeom prst="line">
              <a:avLst/>
            </a:prstGeom>
            <a:noFill/>
            <a:ln w="9525">
              <a:solidFill>
                <a:srgbClr val="000000"/>
              </a:solidFill>
              <a:round/>
              <a:headEnd/>
              <a:tailEnd type="triangle" w="med" len="med"/>
            </a:ln>
          </p:spPr>
          <p:txBody>
            <a:bodyPr/>
            <a:lstStyle/>
            <a:p>
              <a:endParaRPr lang="da-DK"/>
            </a:p>
          </p:txBody>
        </p:sp>
        <p:sp>
          <p:nvSpPr>
            <p:cNvPr id="34837" name="Line 20"/>
            <p:cNvSpPr>
              <a:spLocks noChangeShapeType="1"/>
            </p:cNvSpPr>
            <p:nvPr/>
          </p:nvSpPr>
          <p:spPr bwMode="auto">
            <a:xfrm flipV="1">
              <a:off x="1536" y="2832"/>
              <a:ext cx="240" cy="144"/>
            </a:xfrm>
            <a:prstGeom prst="line">
              <a:avLst/>
            </a:prstGeom>
            <a:noFill/>
            <a:ln w="9525">
              <a:solidFill>
                <a:srgbClr val="000000"/>
              </a:solidFill>
              <a:round/>
              <a:headEnd/>
              <a:tailEnd type="triangle" w="med" len="med"/>
            </a:ln>
          </p:spPr>
          <p:txBody>
            <a:bodyPr/>
            <a:lstStyle/>
            <a:p>
              <a:endParaRPr lang="da-DK"/>
            </a:p>
          </p:txBody>
        </p:sp>
        <p:sp>
          <p:nvSpPr>
            <p:cNvPr id="34838" name="Line 21"/>
            <p:cNvSpPr>
              <a:spLocks noChangeShapeType="1"/>
            </p:cNvSpPr>
            <p:nvPr/>
          </p:nvSpPr>
          <p:spPr bwMode="auto">
            <a:xfrm>
              <a:off x="1536" y="2400"/>
              <a:ext cx="240" cy="192"/>
            </a:xfrm>
            <a:prstGeom prst="line">
              <a:avLst/>
            </a:prstGeom>
            <a:noFill/>
            <a:ln w="9525">
              <a:solidFill>
                <a:srgbClr val="000000"/>
              </a:solidFill>
              <a:round/>
              <a:headEnd/>
              <a:tailEnd type="triangle" w="med" len="med"/>
            </a:ln>
          </p:spPr>
          <p:txBody>
            <a:bodyPr/>
            <a:lstStyle/>
            <a:p>
              <a:endParaRPr lang="da-DK"/>
            </a:p>
          </p:txBody>
        </p:sp>
        <p:sp>
          <p:nvSpPr>
            <p:cNvPr id="34839" name="Line 22"/>
            <p:cNvSpPr>
              <a:spLocks noChangeShapeType="1"/>
            </p:cNvSpPr>
            <p:nvPr/>
          </p:nvSpPr>
          <p:spPr bwMode="auto">
            <a:xfrm>
              <a:off x="1248" y="3456"/>
              <a:ext cx="3072" cy="0"/>
            </a:xfrm>
            <a:prstGeom prst="line">
              <a:avLst/>
            </a:prstGeom>
            <a:noFill/>
            <a:ln w="9525">
              <a:solidFill>
                <a:srgbClr val="000000"/>
              </a:solidFill>
              <a:round/>
              <a:headEnd/>
              <a:tailEnd/>
            </a:ln>
          </p:spPr>
          <p:txBody>
            <a:bodyPr/>
            <a:lstStyle/>
            <a:p>
              <a:endParaRPr lang="da-DK"/>
            </a:p>
          </p:txBody>
        </p:sp>
        <p:sp>
          <p:nvSpPr>
            <p:cNvPr id="34840" name="Line 23"/>
            <p:cNvSpPr>
              <a:spLocks noChangeShapeType="1"/>
            </p:cNvSpPr>
            <p:nvPr/>
          </p:nvSpPr>
          <p:spPr bwMode="auto">
            <a:xfrm flipV="1">
              <a:off x="1248" y="3168"/>
              <a:ext cx="0" cy="287"/>
            </a:xfrm>
            <a:prstGeom prst="line">
              <a:avLst/>
            </a:prstGeom>
            <a:noFill/>
            <a:ln w="9525">
              <a:solidFill>
                <a:srgbClr val="000000"/>
              </a:solidFill>
              <a:round/>
              <a:headEnd/>
              <a:tailEnd type="triangle" w="med" len="med"/>
            </a:ln>
          </p:spPr>
          <p:txBody>
            <a:bodyPr/>
            <a:lstStyle/>
            <a:p>
              <a:endParaRPr lang="da-DK"/>
            </a:p>
          </p:txBody>
        </p:sp>
        <p:sp>
          <p:nvSpPr>
            <p:cNvPr id="34841" name="Line 24"/>
            <p:cNvSpPr>
              <a:spLocks noChangeShapeType="1"/>
            </p:cNvSpPr>
            <p:nvPr/>
          </p:nvSpPr>
          <p:spPr bwMode="auto">
            <a:xfrm flipV="1">
              <a:off x="4320" y="3120"/>
              <a:ext cx="0" cy="335"/>
            </a:xfrm>
            <a:prstGeom prst="line">
              <a:avLst/>
            </a:prstGeom>
            <a:noFill/>
            <a:ln w="9525">
              <a:solidFill>
                <a:srgbClr val="000000"/>
              </a:solidFill>
              <a:round/>
              <a:headEnd/>
              <a:tailEnd type="triangle" w="med" len="med"/>
            </a:ln>
          </p:spPr>
          <p:txBody>
            <a:bodyPr/>
            <a:lstStyle/>
            <a:p>
              <a:endParaRPr lang="da-DK"/>
            </a:p>
          </p:txBody>
        </p:sp>
        <p:sp>
          <p:nvSpPr>
            <p:cNvPr id="34842" name="Line 25"/>
            <p:cNvSpPr>
              <a:spLocks noChangeShapeType="1"/>
            </p:cNvSpPr>
            <p:nvPr/>
          </p:nvSpPr>
          <p:spPr bwMode="auto">
            <a:xfrm flipV="1">
              <a:off x="2304" y="3120"/>
              <a:ext cx="0" cy="335"/>
            </a:xfrm>
            <a:prstGeom prst="line">
              <a:avLst/>
            </a:prstGeom>
            <a:noFill/>
            <a:ln w="9525">
              <a:solidFill>
                <a:srgbClr val="000000"/>
              </a:solidFill>
              <a:round/>
              <a:headEnd/>
              <a:tailEnd type="triangle" w="med" len="med"/>
            </a:ln>
          </p:spPr>
          <p:txBody>
            <a:bodyPr/>
            <a:lstStyle/>
            <a:p>
              <a:endParaRPr lang="da-DK"/>
            </a:p>
          </p:txBody>
        </p:sp>
        <p:sp>
          <p:nvSpPr>
            <p:cNvPr id="34843" name="Line 26"/>
            <p:cNvSpPr>
              <a:spLocks noChangeShapeType="1"/>
            </p:cNvSpPr>
            <p:nvPr/>
          </p:nvSpPr>
          <p:spPr bwMode="auto">
            <a:xfrm flipV="1">
              <a:off x="3264" y="3072"/>
              <a:ext cx="0" cy="360"/>
            </a:xfrm>
            <a:prstGeom prst="line">
              <a:avLst/>
            </a:prstGeom>
            <a:noFill/>
            <a:ln w="9525">
              <a:solidFill>
                <a:srgbClr val="000000"/>
              </a:solidFill>
              <a:round/>
              <a:headEnd/>
              <a:tailEnd type="triangle" w="med" len="med"/>
            </a:ln>
          </p:spPr>
          <p:txBody>
            <a:bodyPr/>
            <a:lstStyle/>
            <a:p>
              <a:endParaRPr lang="da-DK"/>
            </a:p>
          </p:txBody>
        </p:sp>
      </p:grpSp>
      <p:sp>
        <p:nvSpPr>
          <p:cNvPr id="28" name="Pladsholder til sidefod 1"/>
          <p:cNvSpPr txBox="1">
            <a:spLocks/>
          </p:cNvSpPr>
          <p:nvPr/>
        </p:nvSpPr>
        <p:spPr>
          <a:xfrm>
            <a:off x="7696200" y="6381328"/>
            <a:ext cx="1377934"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baseline="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da-DK" smtClean="0"/>
              <a:t>Loa Clausen, PhD</a:t>
            </a:r>
            <a:endParaRPr lang="da-DK" dirty="0"/>
          </a:p>
        </p:txBody>
      </p:sp>
    </p:spTree>
    <p:extLst>
      <p:ext uri="{BB962C8B-B14F-4D97-AF65-F5344CB8AC3E}">
        <p14:creationId xmlns:p14="http://schemas.microsoft.com/office/powerpoint/2010/main" val="3054246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332656"/>
            <a:ext cx="7200900" cy="1485900"/>
          </a:xfrm>
        </p:spPr>
        <p:txBody>
          <a:bodyPr/>
          <a:lstStyle/>
          <a:p>
            <a:r>
              <a:rPr lang="da-DK" dirty="0" smtClean="0"/>
              <a:t>Centrale bagvedliggende risikofaktorer</a:t>
            </a:r>
            <a:endParaRPr lang="da-DK" dirty="0"/>
          </a:p>
        </p:txBody>
      </p:sp>
      <p:sp>
        <p:nvSpPr>
          <p:cNvPr id="3" name="Pladsholder til indhold 2"/>
          <p:cNvSpPr>
            <a:spLocks noGrp="1"/>
          </p:cNvSpPr>
          <p:nvPr>
            <p:ph idx="1"/>
          </p:nvPr>
        </p:nvSpPr>
        <p:spPr>
          <a:xfrm>
            <a:off x="1115616" y="1988840"/>
            <a:ext cx="7202456" cy="4392488"/>
          </a:xfrm>
        </p:spPr>
        <p:txBody>
          <a:bodyPr>
            <a:normAutofit fontScale="70000" lnSpcReduction="20000"/>
          </a:bodyPr>
          <a:lstStyle/>
          <a:p>
            <a:r>
              <a:rPr lang="da-DK" dirty="0" smtClean="0"/>
              <a:t>Bagvedliggende sårbarhedsfaktorer</a:t>
            </a:r>
          </a:p>
          <a:p>
            <a:pPr lvl="1"/>
            <a:r>
              <a:rPr lang="da-DK" dirty="0" smtClean="0"/>
              <a:t>genetisk </a:t>
            </a:r>
            <a:r>
              <a:rPr lang="da-DK" dirty="0"/>
              <a:t>disposition, </a:t>
            </a:r>
            <a:r>
              <a:rPr lang="da-DK" dirty="0" smtClean="0"/>
              <a:t>lav/høj BMI, appetitregulering, spisetempo, pige, T1D</a:t>
            </a:r>
          </a:p>
          <a:p>
            <a:pPr lvl="1"/>
            <a:r>
              <a:rPr lang="da-DK" dirty="0"/>
              <a:t>lavt selvværd, perfektionisme, </a:t>
            </a:r>
            <a:r>
              <a:rPr lang="da-DK" dirty="0" err="1"/>
              <a:t>regide</a:t>
            </a:r>
            <a:r>
              <a:rPr lang="da-DK" dirty="0"/>
              <a:t> personlighedstræk </a:t>
            </a:r>
          </a:p>
          <a:p>
            <a:pPr lvl="1"/>
            <a:r>
              <a:rPr lang="da-DK" dirty="0" smtClean="0"/>
              <a:t>kropsutilfredshed</a:t>
            </a:r>
          </a:p>
          <a:p>
            <a:pPr lvl="1"/>
            <a:r>
              <a:rPr lang="da-DK" dirty="0" smtClean="0"/>
              <a:t>vægtfokuseret sportsgrene</a:t>
            </a:r>
          </a:p>
          <a:p>
            <a:pPr lvl="1"/>
            <a:r>
              <a:rPr lang="da-DK" dirty="0"/>
              <a:t>familiefokus på og –bemærkninger om krop og vægt</a:t>
            </a:r>
          </a:p>
          <a:p>
            <a:pPr lvl="1"/>
            <a:r>
              <a:rPr lang="da-DK" dirty="0"/>
              <a:t>non-</a:t>
            </a:r>
            <a:r>
              <a:rPr lang="da-DK" dirty="0" err="1"/>
              <a:t>cohersion</a:t>
            </a:r>
            <a:r>
              <a:rPr lang="da-DK" dirty="0"/>
              <a:t> i familie</a:t>
            </a:r>
          </a:p>
          <a:p>
            <a:pPr lvl="1"/>
            <a:r>
              <a:rPr lang="da-DK" dirty="0" smtClean="0"/>
              <a:t>belastende faktorer tab, brud, overgreb, egen eller familiemedlemmers sygdom, mobning</a:t>
            </a:r>
          </a:p>
          <a:p>
            <a:pPr lvl="1"/>
            <a:r>
              <a:rPr lang="da-DK" dirty="0" smtClean="0"/>
              <a:t>andre psykiatriske lidelser</a:t>
            </a:r>
          </a:p>
          <a:p>
            <a:pPr lvl="1"/>
            <a:r>
              <a:rPr lang="da-DK" dirty="0" err="1" smtClean="0"/>
              <a:t>spiseprobelmer</a:t>
            </a:r>
            <a:r>
              <a:rPr lang="da-DK" dirty="0" smtClean="0"/>
              <a:t> og </a:t>
            </a:r>
            <a:r>
              <a:rPr lang="da-DK" dirty="0" err="1" smtClean="0"/>
              <a:t>gastrointestinale</a:t>
            </a:r>
            <a:r>
              <a:rPr lang="da-DK" dirty="0" smtClean="0"/>
              <a:t> problemer i tidlig barndom</a:t>
            </a:r>
          </a:p>
          <a:p>
            <a:pPr lvl="1"/>
            <a:r>
              <a:rPr lang="da-DK" dirty="0" smtClean="0"/>
              <a:t>emotionel spisning og </a:t>
            </a:r>
            <a:r>
              <a:rPr lang="da-DK" dirty="0" err="1" smtClean="0"/>
              <a:t>loss</a:t>
            </a:r>
            <a:r>
              <a:rPr lang="da-DK" dirty="0" smtClean="0"/>
              <a:t>-of-</a:t>
            </a:r>
            <a:r>
              <a:rPr lang="da-DK" dirty="0" err="1" smtClean="0"/>
              <a:t>control</a:t>
            </a:r>
            <a:r>
              <a:rPr lang="da-DK" dirty="0" smtClean="0"/>
              <a:t>-</a:t>
            </a:r>
            <a:r>
              <a:rPr lang="da-DK" dirty="0" err="1" smtClean="0"/>
              <a:t>eating</a:t>
            </a:r>
            <a:endParaRPr lang="da-DK" dirty="0" smtClean="0"/>
          </a:p>
          <a:p>
            <a:r>
              <a:rPr lang="da-DK" dirty="0" smtClean="0"/>
              <a:t>Udløsende faktorer</a:t>
            </a:r>
            <a:endParaRPr lang="da-DK" dirty="0"/>
          </a:p>
          <a:p>
            <a:pPr lvl="1"/>
            <a:r>
              <a:rPr lang="da-DK" dirty="0"/>
              <a:t>bemærkninger om krop og vægt</a:t>
            </a:r>
          </a:p>
          <a:p>
            <a:pPr lvl="1"/>
            <a:r>
              <a:rPr lang="da-DK" dirty="0" smtClean="0"/>
              <a:t>mobning</a:t>
            </a:r>
            <a:r>
              <a:rPr lang="da-DK" dirty="0"/>
              <a:t>, tab</a:t>
            </a:r>
            <a:r>
              <a:rPr lang="da-DK" dirty="0" smtClean="0"/>
              <a:t>, livsændringer (relationer, skole, flytning mm) </a:t>
            </a:r>
            <a:endParaRPr lang="da-DK" dirty="0"/>
          </a:p>
          <a:p>
            <a:pPr lvl="1"/>
            <a:r>
              <a:rPr lang="da-DK" dirty="0" smtClean="0"/>
              <a:t>slankekure, vægtændringer, sygdom, pubertet</a:t>
            </a:r>
          </a:p>
        </p:txBody>
      </p:sp>
      <p:sp>
        <p:nvSpPr>
          <p:cNvPr id="4"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sp>
        <p:nvSpPr>
          <p:cNvPr id="5" name="Tekstfelt 4"/>
          <p:cNvSpPr txBox="1"/>
          <p:nvPr/>
        </p:nvSpPr>
        <p:spPr>
          <a:xfrm>
            <a:off x="827584" y="6381328"/>
            <a:ext cx="2808312" cy="307777"/>
          </a:xfrm>
          <a:prstGeom prst="rect">
            <a:avLst/>
          </a:prstGeom>
          <a:noFill/>
        </p:spPr>
        <p:txBody>
          <a:bodyPr wrap="square" rtlCol="0">
            <a:spAutoFit/>
          </a:bodyPr>
          <a:lstStyle/>
          <a:p>
            <a:r>
              <a:rPr lang="da-DK" sz="1400" dirty="0" smtClean="0"/>
              <a:t>Jacobi et al. 2004</a:t>
            </a:r>
            <a:endParaRPr lang="da-DK" sz="1400" dirty="0"/>
          </a:p>
        </p:txBody>
      </p:sp>
    </p:spTree>
    <p:extLst>
      <p:ext uri="{BB962C8B-B14F-4D97-AF65-F5344CB8AC3E}">
        <p14:creationId xmlns:p14="http://schemas.microsoft.com/office/powerpoint/2010/main" val="202261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764704"/>
            <a:ext cx="7632848" cy="1485900"/>
          </a:xfrm>
        </p:spPr>
        <p:txBody>
          <a:bodyPr>
            <a:normAutofit/>
          </a:bodyPr>
          <a:lstStyle/>
          <a:p>
            <a:r>
              <a:rPr lang="da-DK" dirty="0"/>
              <a:t>Tegn på </a:t>
            </a:r>
            <a:r>
              <a:rPr lang="da-DK" dirty="0" smtClean="0"/>
              <a:t>mulig spiseforstyrrelse</a:t>
            </a:r>
            <a:endParaRPr lang="da-DK" dirty="0"/>
          </a:p>
        </p:txBody>
      </p:sp>
      <p:sp>
        <p:nvSpPr>
          <p:cNvPr id="3" name="Pladsholder til indhold 2"/>
          <p:cNvSpPr>
            <a:spLocks noGrp="1"/>
          </p:cNvSpPr>
          <p:nvPr>
            <p:ph idx="1"/>
          </p:nvPr>
        </p:nvSpPr>
        <p:spPr>
          <a:xfrm>
            <a:off x="1088686" y="2015733"/>
            <a:ext cx="7202456" cy="4581619"/>
          </a:xfrm>
        </p:spPr>
        <p:txBody>
          <a:bodyPr>
            <a:normAutofit fontScale="92500" lnSpcReduction="10000"/>
          </a:bodyPr>
          <a:lstStyle/>
          <a:p>
            <a:r>
              <a:rPr lang="da-DK" sz="2400" dirty="0" smtClean="0"/>
              <a:t>Ændret vægt/vækstkurve</a:t>
            </a:r>
          </a:p>
          <a:p>
            <a:r>
              <a:rPr lang="da-DK" sz="2400" dirty="0" smtClean="0"/>
              <a:t>Ændring </a:t>
            </a:r>
            <a:r>
              <a:rPr lang="da-DK" sz="2400" dirty="0"/>
              <a:t>i </a:t>
            </a:r>
            <a:r>
              <a:rPr lang="da-DK" sz="2400" dirty="0" smtClean="0"/>
              <a:t>spiseadfærd </a:t>
            </a:r>
            <a:r>
              <a:rPr lang="da-DK" sz="2400" dirty="0"/>
              <a:t>-</a:t>
            </a:r>
            <a:r>
              <a:rPr lang="da-DK" sz="2400" dirty="0" smtClean="0"/>
              <a:t>indhold/mængde/hyppighed</a:t>
            </a:r>
          </a:p>
          <a:p>
            <a:r>
              <a:rPr lang="da-DK" sz="2400" dirty="0"/>
              <a:t>Toiletbesøg efter </a:t>
            </a:r>
            <a:r>
              <a:rPr lang="da-DK" sz="2400" dirty="0" smtClean="0"/>
              <a:t>måltider (opkast)</a:t>
            </a:r>
            <a:endParaRPr lang="da-DK" sz="2400" dirty="0"/>
          </a:p>
          <a:p>
            <a:r>
              <a:rPr lang="da-DK" sz="2400" dirty="0" smtClean="0"/>
              <a:t>Ændret trænings-/motionsadfærd</a:t>
            </a:r>
            <a:endParaRPr lang="da-DK" sz="2400" dirty="0"/>
          </a:p>
          <a:p>
            <a:r>
              <a:rPr lang="da-DK" sz="2400" dirty="0" smtClean="0"/>
              <a:t>Uhensigtsmæssig </a:t>
            </a:r>
            <a:r>
              <a:rPr lang="da-DK" sz="2400" dirty="0"/>
              <a:t>vægtkontrollerende </a:t>
            </a:r>
            <a:r>
              <a:rPr lang="da-DK" sz="2400" dirty="0" smtClean="0"/>
              <a:t>adfærd - faste</a:t>
            </a:r>
            <a:r>
              <a:rPr lang="da-DK" sz="2400" dirty="0"/>
              <a:t>, opkast</a:t>
            </a:r>
            <a:r>
              <a:rPr lang="da-DK" sz="2400" dirty="0" smtClean="0"/>
              <a:t>, tvangsmotion </a:t>
            </a:r>
            <a:endParaRPr lang="da-DK" sz="2400" dirty="0"/>
          </a:p>
          <a:p>
            <a:r>
              <a:rPr lang="da-DK" sz="2400" dirty="0" smtClean="0"/>
              <a:t>Optagethed </a:t>
            </a:r>
            <a:r>
              <a:rPr lang="da-DK" sz="2400" dirty="0"/>
              <a:t>af krop og vægt, angst for vægtøgning</a:t>
            </a:r>
          </a:p>
          <a:p>
            <a:r>
              <a:rPr lang="da-DK" sz="2400" dirty="0"/>
              <a:t>Kritiske kommentarer om spisning, krop og </a:t>
            </a:r>
            <a:r>
              <a:rPr lang="da-DK" sz="2400" dirty="0" smtClean="0"/>
              <a:t>vægt, gemmer </a:t>
            </a:r>
            <a:r>
              <a:rPr lang="da-DK" sz="2400" dirty="0"/>
              <a:t>sin krop (i store trøjer)</a:t>
            </a:r>
            <a:endParaRPr lang="da-DK" sz="2400" dirty="0" smtClean="0"/>
          </a:p>
          <a:p>
            <a:r>
              <a:rPr lang="da-DK" sz="2400" dirty="0" smtClean="0"/>
              <a:t>Isolere </a:t>
            </a:r>
            <a:r>
              <a:rPr lang="da-DK" sz="2400" dirty="0"/>
              <a:t>sig, lukker sig inde, </a:t>
            </a:r>
            <a:r>
              <a:rPr lang="da-DK" sz="2400" dirty="0" smtClean="0"/>
              <a:t>ændret </a:t>
            </a:r>
            <a:r>
              <a:rPr lang="da-DK" sz="2400" dirty="0"/>
              <a:t>humør</a:t>
            </a:r>
          </a:p>
          <a:p>
            <a:r>
              <a:rPr lang="da-DK" sz="2400" dirty="0"/>
              <a:t>Mavesmerter, hovedpine, depressive symptomer</a:t>
            </a:r>
          </a:p>
          <a:p>
            <a:endParaRPr lang="da-DK" dirty="0"/>
          </a:p>
        </p:txBody>
      </p:sp>
      <p:sp>
        <p:nvSpPr>
          <p:cNvPr id="5"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spTree>
    <p:extLst>
      <p:ext uri="{BB962C8B-B14F-4D97-AF65-F5344CB8AC3E}">
        <p14:creationId xmlns:p14="http://schemas.microsoft.com/office/powerpoint/2010/main" val="732512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548680"/>
            <a:ext cx="7202456" cy="1049235"/>
          </a:xfrm>
        </p:spPr>
        <p:txBody>
          <a:bodyPr>
            <a:normAutofit fontScale="90000"/>
          </a:bodyPr>
          <a:lstStyle/>
          <a:p>
            <a:r>
              <a:rPr lang="da-DK" dirty="0"/>
              <a:t>Et screeningsinstruments brugbarhed</a:t>
            </a:r>
          </a:p>
        </p:txBody>
      </p:sp>
      <p:sp>
        <p:nvSpPr>
          <p:cNvPr id="3" name="Pladsholder til indhold 2"/>
          <p:cNvSpPr>
            <a:spLocks noGrp="1"/>
          </p:cNvSpPr>
          <p:nvPr>
            <p:ph idx="1"/>
          </p:nvPr>
        </p:nvSpPr>
        <p:spPr>
          <a:xfrm>
            <a:off x="1088686" y="2015733"/>
            <a:ext cx="7202456" cy="4293587"/>
          </a:xfrm>
        </p:spPr>
        <p:txBody>
          <a:bodyPr>
            <a:normAutofit lnSpcReduction="10000"/>
          </a:bodyPr>
          <a:lstStyle/>
          <a:p>
            <a:r>
              <a:rPr lang="da-DK" dirty="0" smtClean="0"/>
              <a:t>Formål</a:t>
            </a:r>
          </a:p>
          <a:p>
            <a:pPr lvl="1"/>
            <a:r>
              <a:rPr lang="da-DK" dirty="0" smtClean="0"/>
              <a:t>Tidlig identifikation </a:t>
            </a:r>
            <a:r>
              <a:rPr lang="da-DK" dirty="0" err="1" smtClean="0"/>
              <a:t>mhp</a:t>
            </a:r>
            <a:r>
              <a:rPr lang="da-DK" dirty="0" smtClean="0"/>
              <a:t>. tidlig indsats</a:t>
            </a:r>
          </a:p>
          <a:p>
            <a:r>
              <a:rPr lang="da-DK" dirty="0" smtClean="0"/>
              <a:t>Udfordringer</a:t>
            </a:r>
            <a:endParaRPr lang="da-DK" dirty="0"/>
          </a:p>
          <a:p>
            <a:pPr lvl="1"/>
            <a:r>
              <a:rPr lang="da-DK" dirty="0"/>
              <a:t>Subkliniske syndromer ikke klart defineret (slet ikke ift. risikoadfærd)</a:t>
            </a:r>
          </a:p>
          <a:p>
            <a:pPr lvl="1"/>
            <a:r>
              <a:rPr lang="da-DK" dirty="0"/>
              <a:t>De fleste med risikoadfærd udvikler ikke ED</a:t>
            </a:r>
          </a:p>
          <a:p>
            <a:pPr lvl="1"/>
            <a:r>
              <a:rPr lang="da-DK" dirty="0"/>
              <a:t>Falske positive / falske negative </a:t>
            </a:r>
          </a:p>
          <a:p>
            <a:pPr lvl="1"/>
            <a:r>
              <a:rPr lang="da-DK" dirty="0" err="1" smtClean="0"/>
              <a:t>EDs</a:t>
            </a:r>
            <a:r>
              <a:rPr lang="da-DK" dirty="0" smtClean="0"/>
              <a:t> ego-syntone natur</a:t>
            </a:r>
          </a:p>
          <a:p>
            <a:r>
              <a:rPr lang="da-DK" dirty="0"/>
              <a:t>Afhænger af</a:t>
            </a:r>
          </a:p>
          <a:p>
            <a:pPr lvl="1"/>
            <a:r>
              <a:rPr lang="da-DK" dirty="0" smtClean="0"/>
              <a:t>Målgruppen (alder, køn)</a:t>
            </a:r>
          </a:p>
          <a:p>
            <a:pPr lvl="1"/>
            <a:r>
              <a:rPr lang="da-DK" dirty="0" smtClean="0"/>
              <a:t>hvad man vil identificere: risikoadfærd, subklinisk, eller klinisk spiseforstyrrelse</a:t>
            </a:r>
            <a:endParaRPr lang="da-DK" dirty="0"/>
          </a:p>
          <a:p>
            <a:endParaRPr lang="da-DK" dirty="0"/>
          </a:p>
        </p:txBody>
      </p:sp>
      <p:sp>
        <p:nvSpPr>
          <p:cNvPr id="4"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spTree>
    <p:extLst>
      <p:ext uri="{BB962C8B-B14F-4D97-AF65-F5344CB8AC3E}">
        <p14:creationId xmlns:p14="http://schemas.microsoft.com/office/powerpoint/2010/main" val="2300215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Screening</a:t>
            </a:r>
            <a:endParaRPr lang="da-DK" dirty="0"/>
          </a:p>
        </p:txBody>
      </p:sp>
      <p:sp>
        <p:nvSpPr>
          <p:cNvPr id="3" name="Pladsholder til indhold 2"/>
          <p:cNvSpPr>
            <a:spLocks noGrp="1"/>
          </p:cNvSpPr>
          <p:nvPr>
            <p:ph idx="1"/>
          </p:nvPr>
        </p:nvSpPr>
        <p:spPr>
          <a:xfrm>
            <a:off x="1028700" y="1628800"/>
            <a:ext cx="7575748" cy="4680520"/>
          </a:xfrm>
        </p:spPr>
        <p:txBody>
          <a:bodyPr>
            <a:normAutofit fontScale="85000" lnSpcReduction="20000"/>
          </a:bodyPr>
          <a:lstStyle/>
          <a:p>
            <a:r>
              <a:rPr lang="da-DK" dirty="0" smtClean="0"/>
              <a:t>Spørgeskemaer</a:t>
            </a:r>
          </a:p>
          <a:p>
            <a:pPr lvl="1"/>
            <a:r>
              <a:rPr lang="da-DK" dirty="0" smtClean="0"/>
              <a:t>SCOFF, BED-Q, EDI, EDE-Q (ingen validering ift. unge)</a:t>
            </a:r>
          </a:p>
          <a:p>
            <a:pPr lvl="1"/>
            <a:r>
              <a:rPr lang="da-DK" dirty="0"/>
              <a:t>Har din vægt påvirket hvordan du har det  med dig selv?</a:t>
            </a:r>
          </a:p>
          <a:p>
            <a:pPr lvl="1"/>
            <a:r>
              <a:rPr lang="da-DK" dirty="0"/>
              <a:t>Er du tilfreds med dit spisemønster</a:t>
            </a:r>
            <a:r>
              <a:rPr lang="da-DK" dirty="0" smtClean="0"/>
              <a:t>?</a:t>
            </a:r>
          </a:p>
          <a:p>
            <a:r>
              <a:rPr lang="da-DK" dirty="0" smtClean="0"/>
              <a:t>Dialog-spørgsmål</a:t>
            </a:r>
          </a:p>
          <a:p>
            <a:pPr lvl="1"/>
            <a:r>
              <a:rPr lang="da-DK" u="sng" dirty="0" smtClean="0"/>
              <a:t>Trivsel </a:t>
            </a:r>
          </a:p>
          <a:p>
            <a:pPr lvl="2"/>
            <a:r>
              <a:rPr lang="da-DK" dirty="0" smtClean="0"/>
              <a:t>Hvordan har du det...hjemme, i skole, med dig selv og andre?</a:t>
            </a:r>
          </a:p>
          <a:p>
            <a:pPr lvl="1"/>
            <a:r>
              <a:rPr lang="da-DK" u="sng" dirty="0" smtClean="0"/>
              <a:t>(Ændringer i) forhold til mad/spisning</a:t>
            </a:r>
          </a:p>
          <a:p>
            <a:pPr lvl="2"/>
            <a:r>
              <a:rPr lang="da-DK" dirty="0" smtClean="0"/>
              <a:t>Hvad </a:t>
            </a:r>
            <a:r>
              <a:rPr lang="da-DK" dirty="0"/>
              <a:t>plejer du at spise på en almindelig </a:t>
            </a:r>
            <a:r>
              <a:rPr lang="da-DK" dirty="0" smtClean="0"/>
              <a:t>dag (indhold</a:t>
            </a:r>
            <a:r>
              <a:rPr lang="da-DK" dirty="0"/>
              <a:t>, </a:t>
            </a:r>
            <a:r>
              <a:rPr lang="da-DK" dirty="0" smtClean="0"/>
              <a:t>regelmæssighed)?</a:t>
            </a:r>
            <a:endParaRPr lang="da-DK" dirty="0"/>
          </a:p>
          <a:p>
            <a:pPr lvl="2"/>
            <a:r>
              <a:rPr lang="da-DK" dirty="0"/>
              <a:t>Kender du til at mist kontrol med din spisning og spise store mængder mad på kort tid?</a:t>
            </a:r>
          </a:p>
          <a:p>
            <a:pPr lvl="2"/>
            <a:r>
              <a:rPr lang="da-DK" dirty="0" smtClean="0"/>
              <a:t>Tænker </a:t>
            </a:r>
            <a:r>
              <a:rPr lang="da-DK" dirty="0"/>
              <a:t>du meget på hvad og hvor meget du spiser?</a:t>
            </a:r>
          </a:p>
          <a:p>
            <a:pPr lvl="2"/>
            <a:r>
              <a:rPr lang="da-DK" dirty="0" smtClean="0"/>
              <a:t>Påvirker din måde at spise på dit forhold til dig sig selv/andre?</a:t>
            </a:r>
          </a:p>
          <a:p>
            <a:pPr lvl="1"/>
            <a:r>
              <a:rPr lang="da-DK" u="sng" dirty="0" smtClean="0"/>
              <a:t>(Ændringer i) forhold til vægt/figurs betydning for selvværd/dagligdag </a:t>
            </a:r>
          </a:p>
          <a:p>
            <a:pPr lvl="2"/>
            <a:r>
              <a:rPr lang="da-DK" dirty="0" smtClean="0"/>
              <a:t>Hvordan har du det med din krop og vægt? Synes du, at du er for tynd/tyk/tilpas? – Det er almindeligt når man ung at... Hvordan er det for dig?</a:t>
            </a:r>
          </a:p>
          <a:p>
            <a:pPr lvl="2"/>
            <a:r>
              <a:rPr lang="da-DK" dirty="0" smtClean="0"/>
              <a:t>Hvordan har din vægt (vækstkurve for unge) ændret sig det sidste ½ år?</a:t>
            </a:r>
          </a:p>
          <a:p>
            <a:pPr lvl="2"/>
            <a:endParaRPr lang="da-DK" dirty="0" smtClean="0"/>
          </a:p>
          <a:p>
            <a:pPr lvl="1"/>
            <a:endParaRPr lang="da-DK" dirty="0" smtClean="0"/>
          </a:p>
          <a:p>
            <a:endParaRPr lang="da-DK" dirty="0"/>
          </a:p>
        </p:txBody>
      </p:sp>
      <p:sp>
        <p:nvSpPr>
          <p:cNvPr id="4"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sp>
        <p:nvSpPr>
          <p:cNvPr id="5" name="Tekstfelt 4"/>
          <p:cNvSpPr txBox="1"/>
          <p:nvPr/>
        </p:nvSpPr>
        <p:spPr>
          <a:xfrm>
            <a:off x="899592" y="6381328"/>
            <a:ext cx="2880320" cy="276999"/>
          </a:xfrm>
          <a:prstGeom prst="rect">
            <a:avLst/>
          </a:prstGeom>
          <a:noFill/>
        </p:spPr>
        <p:txBody>
          <a:bodyPr wrap="square" rtlCol="0">
            <a:spAutoFit/>
          </a:bodyPr>
          <a:lstStyle/>
          <a:p>
            <a:r>
              <a:rPr lang="da-DK" sz="1200" dirty="0" err="1" smtClean="0"/>
              <a:t>Cotton</a:t>
            </a:r>
            <a:r>
              <a:rPr lang="da-DK" sz="1200" dirty="0" smtClean="0"/>
              <a:t> et al. 2003</a:t>
            </a:r>
            <a:endParaRPr lang="da-DK" sz="1200" dirty="0"/>
          </a:p>
        </p:txBody>
      </p:sp>
    </p:spTree>
    <p:extLst>
      <p:ext uri="{BB962C8B-B14F-4D97-AF65-F5344CB8AC3E}">
        <p14:creationId xmlns:p14="http://schemas.microsoft.com/office/powerpoint/2010/main" val="867975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1613" y="392299"/>
            <a:ext cx="7200900" cy="1485900"/>
          </a:xfrm>
        </p:spPr>
        <p:txBody>
          <a:bodyPr/>
          <a:lstStyle/>
          <a:p>
            <a:r>
              <a:rPr lang="da-DK" dirty="0" smtClean="0"/>
              <a:t>Interventions-spektrum</a:t>
            </a:r>
            <a:endParaRPr lang="da-DK" dirty="0"/>
          </a:p>
        </p:txBody>
      </p:sp>
      <p:sp>
        <p:nvSpPr>
          <p:cNvPr id="11" name="Pladsholder til sidefod 1"/>
          <p:cNvSpPr>
            <a:spLocks noGrp="1"/>
          </p:cNvSpPr>
          <p:nvPr>
            <p:ph type="ftr" sz="quarter" idx="11"/>
          </p:nvPr>
        </p:nvSpPr>
        <p:spPr>
          <a:xfrm>
            <a:off x="7696200" y="6381328"/>
            <a:ext cx="1377934" cy="365125"/>
          </a:xfrm>
        </p:spPr>
        <p:txBody>
          <a:bodyPr/>
          <a:lstStyle/>
          <a:p>
            <a:pPr>
              <a:defRPr/>
            </a:pPr>
            <a:r>
              <a:rPr lang="da-DK" dirty="0"/>
              <a:t>Loa Clausen, </a:t>
            </a:r>
            <a:r>
              <a:rPr lang="da-DK" dirty="0" err="1"/>
              <a:t>PhD</a:t>
            </a:r>
            <a:endParaRPr lang="da-DK" dirty="0"/>
          </a:p>
        </p:txBody>
      </p:sp>
      <p:pic>
        <p:nvPicPr>
          <p:cNvPr id="9" name="Billede 8" descr="Spektret har 8 dele i en halmåne. Yderst til venstre er Promotion, som dækker over Health promotion/positive development. Derefter Prevention, som dækker over de 3 dele Universal, Selective og Indicated. På den anden side af midten er Treatment, som dækker over Case identification og standard treatment for known disorders. Til sidst og yderst til højre er Maintenance, som dækker over Compilation with long-term treatment og aftercare. Under spektret er Promotion, som dækker alle 8 dele." title="Interventions-spektrum"/>
          <p:cNvPicPr>
            <a:picLocks noChangeAspect="1"/>
          </p:cNvPicPr>
          <p:nvPr/>
        </p:nvPicPr>
        <p:blipFill>
          <a:blip r:embed="rId3"/>
          <a:stretch>
            <a:fillRect/>
          </a:stretch>
        </p:blipFill>
        <p:spPr>
          <a:xfrm>
            <a:off x="976825" y="1412776"/>
            <a:ext cx="7610475" cy="3981450"/>
          </a:xfrm>
          <a:prstGeom prst="rect">
            <a:avLst/>
          </a:prstGeom>
        </p:spPr>
      </p:pic>
      <p:sp>
        <p:nvSpPr>
          <p:cNvPr id="10" name="Tekstfelt 9"/>
          <p:cNvSpPr txBox="1"/>
          <p:nvPr/>
        </p:nvSpPr>
        <p:spPr>
          <a:xfrm>
            <a:off x="945886" y="5919432"/>
            <a:ext cx="1944216" cy="276999"/>
          </a:xfrm>
          <a:prstGeom prst="rect">
            <a:avLst/>
          </a:prstGeom>
          <a:noFill/>
        </p:spPr>
        <p:txBody>
          <a:bodyPr wrap="square" rtlCol="0">
            <a:spAutoFit/>
          </a:bodyPr>
          <a:lstStyle/>
          <a:p>
            <a:r>
              <a:rPr lang="da-DK" sz="1200" dirty="0" err="1" smtClean="0"/>
              <a:t>Levine</a:t>
            </a:r>
            <a:r>
              <a:rPr lang="da-DK" sz="1200" dirty="0" smtClean="0"/>
              <a:t> 2020, Austin 2000</a:t>
            </a:r>
            <a:endParaRPr lang="da-DK" sz="1200" dirty="0"/>
          </a:p>
        </p:txBody>
      </p:sp>
      <p:sp>
        <p:nvSpPr>
          <p:cNvPr id="3" name="Tekstfelt 2"/>
          <p:cNvSpPr txBox="1"/>
          <p:nvPr/>
        </p:nvSpPr>
        <p:spPr>
          <a:xfrm>
            <a:off x="3131840" y="5661248"/>
            <a:ext cx="3528392" cy="923330"/>
          </a:xfrm>
          <a:prstGeom prst="rect">
            <a:avLst/>
          </a:prstGeom>
          <a:noFill/>
        </p:spPr>
        <p:txBody>
          <a:bodyPr wrap="square" rtlCol="0">
            <a:spAutoFit/>
          </a:bodyPr>
          <a:lstStyle/>
          <a:p>
            <a:pPr algn="ctr"/>
            <a:r>
              <a:rPr lang="da-DK" dirty="0" smtClean="0"/>
              <a:t>Forebyggelsesprogrammer ved spiseforstyrrelser kan forværre symptomer/risikoadfærd</a:t>
            </a:r>
            <a:endParaRPr lang="da-DK" dirty="0"/>
          </a:p>
        </p:txBody>
      </p:sp>
    </p:spTree>
    <p:extLst>
      <p:ext uri="{BB962C8B-B14F-4D97-AF65-F5344CB8AC3E}">
        <p14:creationId xmlns:p14="http://schemas.microsoft.com/office/powerpoint/2010/main" val="2391151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248232"/>
            <a:ext cx="7200900" cy="1485900"/>
          </a:xfrm>
        </p:spPr>
        <p:txBody>
          <a:bodyPr/>
          <a:lstStyle/>
          <a:p>
            <a:r>
              <a:rPr lang="da-DK" dirty="0" smtClean="0"/>
              <a:t>3 skoleklassebaseret forebyggelses-programme </a:t>
            </a:r>
            <a:endParaRPr lang="da-DK" dirty="0"/>
          </a:p>
        </p:txBody>
      </p:sp>
      <p:sp>
        <p:nvSpPr>
          <p:cNvPr id="6" name="Pladsholder til sidefod 1"/>
          <p:cNvSpPr>
            <a:spLocks noGrp="1"/>
          </p:cNvSpPr>
          <p:nvPr>
            <p:ph type="ftr" sz="quarter" idx="11"/>
          </p:nvPr>
        </p:nvSpPr>
        <p:spPr>
          <a:xfrm>
            <a:off x="7766066" y="6482195"/>
            <a:ext cx="1377934" cy="365125"/>
          </a:xfrm>
        </p:spPr>
        <p:txBody>
          <a:bodyPr/>
          <a:lstStyle/>
          <a:p>
            <a:pPr>
              <a:defRPr/>
            </a:pPr>
            <a:r>
              <a:rPr lang="da-DK" dirty="0"/>
              <a:t>Loa Clausen, </a:t>
            </a:r>
            <a:r>
              <a:rPr lang="da-DK" dirty="0" err="1"/>
              <a:t>PhD</a:t>
            </a:r>
            <a:endParaRPr lang="da-DK" dirty="0"/>
          </a:p>
        </p:txBody>
      </p:sp>
      <p:graphicFrame>
        <p:nvGraphicFramePr>
          <p:cNvPr id="4" name="Tabel 3" descr="Kontakt specialkonsulent Alice Skaarup Jepsen for tilgængelig version af tabellens indhold på tlf. 29201443." title="Forebyggelsesprogram"/>
          <p:cNvGraphicFramePr>
            <a:graphicFrameLocks noGrp="1"/>
          </p:cNvGraphicFramePr>
          <p:nvPr>
            <p:extLst>
              <p:ext uri="{D42A27DB-BD31-4B8C-83A1-F6EECF244321}">
                <p14:modId xmlns:p14="http://schemas.microsoft.com/office/powerpoint/2010/main" val="1149662390"/>
              </p:ext>
            </p:extLst>
          </p:nvPr>
        </p:nvGraphicFramePr>
        <p:xfrm>
          <a:off x="994302" y="1755165"/>
          <a:ext cx="7239324" cy="5097780"/>
        </p:xfrm>
        <a:graphic>
          <a:graphicData uri="http://schemas.openxmlformats.org/drawingml/2006/table">
            <a:tbl>
              <a:tblPr firstRow="1" bandRow="1">
                <a:tableStyleId>{5C22544A-7EE6-4342-B048-85BDC9FD1C3A}</a:tableStyleId>
              </a:tblPr>
              <a:tblGrid>
                <a:gridCol w="1273442">
                  <a:extLst>
                    <a:ext uri="{9D8B030D-6E8A-4147-A177-3AD203B41FA5}">
                      <a16:colId xmlns:a16="http://schemas.microsoft.com/office/drawing/2014/main" val="3540361880"/>
                    </a:ext>
                  </a:extLst>
                </a:gridCol>
                <a:gridCol w="2346220">
                  <a:extLst>
                    <a:ext uri="{9D8B030D-6E8A-4147-A177-3AD203B41FA5}">
                      <a16:colId xmlns:a16="http://schemas.microsoft.com/office/drawing/2014/main" val="3925571333"/>
                    </a:ext>
                  </a:extLst>
                </a:gridCol>
                <a:gridCol w="1809831">
                  <a:extLst>
                    <a:ext uri="{9D8B030D-6E8A-4147-A177-3AD203B41FA5}">
                      <a16:colId xmlns:a16="http://schemas.microsoft.com/office/drawing/2014/main" val="2848993662"/>
                    </a:ext>
                  </a:extLst>
                </a:gridCol>
                <a:gridCol w="1809831">
                  <a:extLst>
                    <a:ext uri="{9D8B030D-6E8A-4147-A177-3AD203B41FA5}">
                      <a16:colId xmlns:a16="http://schemas.microsoft.com/office/drawing/2014/main" val="122931108"/>
                    </a:ext>
                  </a:extLst>
                </a:gridCol>
              </a:tblGrid>
              <a:tr h="370840">
                <a:tc>
                  <a:txBody>
                    <a:bodyPr/>
                    <a:lstStyle/>
                    <a:p>
                      <a:r>
                        <a:rPr lang="da-DK" b="0" dirty="0" smtClean="0">
                          <a:solidFill>
                            <a:schemeClr val="tx1"/>
                          </a:solidFill>
                          <a:latin typeface="Arial" panose="020B0604020202020204" pitchFamily="34" charset="0"/>
                          <a:cs typeface="Arial" panose="020B0604020202020204" pitchFamily="34" charset="0"/>
                        </a:rPr>
                        <a:t>13 årige ±0,68</a:t>
                      </a:r>
                      <a:endParaRPr lang="da-DK" b="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da-DK" dirty="0" smtClean="0">
                          <a:solidFill>
                            <a:schemeClr val="tx1"/>
                          </a:solidFill>
                          <a:latin typeface="Arial" panose="020B0604020202020204" pitchFamily="34" charset="0"/>
                          <a:cs typeface="Arial" panose="020B0604020202020204" pitchFamily="34" charset="0"/>
                        </a:rPr>
                        <a:t>Media smart</a:t>
                      </a:r>
                      <a:endParaRPr lang="da-DK"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da-DK" dirty="0" smtClean="0">
                          <a:solidFill>
                            <a:schemeClr val="tx1"/>
                          </a:solidFill>
                          <a:latin typeface="Arial" panose="020B0604020202020204" pitchFamily="34" charset="0"/>
                          <a:cs typeface="Arial" panose="020B0604020202020204" pitchFamily="34" charset="0"/>
                        </a:rPr>
                        <a:t>Life</a:t>
                      </a:r>
                      <a:r>
                        <a:rPr lang="da-DK" baseline="0" dirty="0" smtClean="0">
                          <a:solidFill>
                            <a:schemeClr val="tx1"/>
                          </a:solidFill>
                          <a:latin typeface="Arial" panose="020B0604020202020204" pitchFamily="34" charset="0"/>
                          <a:cs typeface="Arial" panose="020B0604020202020204" pitchFamily="34" charset="0"/>
                        </a:rPr>
                        <a:t> Smart</a:t>
                      </a:r>
                      <a:endParaRPr lang="da-DK"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da-DK" dirty="0" smtClean="0">
                          <a:solidFill>
                            <a:schemeClr val="tx1"/>
                          </a:solidFill>
                          <a:latin typeface="Arial" panose="020B0604020202020204" pitchFamily="34" charset="0"/>
                          <a:cs typeface="Arial" panose="020B0604020202020204" pitchFamily="34" charset="0"/>
                        </a:rPr>
                        <a:t>HELPP</a:t>
                      </a:r>
                      <a:endParaRPr lang="da-DK"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958656919"/>
                  </a:ext>
                </a:extLst>
              </a:tr>
              <a:tr h="370840">
                <a:tc>
                  <a:txBody>
                    <a:bodyPr/>
                    <a:lstStyle/>
                    <a:p>
                      <a:r>
                        <a:rPr lang="da-DK" dirty="0" smtClean="0">
                          <a:latin typeface="Arial" panose="020B0604020202020204" pitchFamily="34" charset="0"/>
                          <a:cs typeface="Arial" panose="020B0604020202020204" pitchFamily="34" charset="0"/>
                        </a:rPr>
                        <a:t>Formål</a:t>
                      </a:r>
                      <a:endParaRPr lang="da-DK" dirty="0">
                        <a:latin typeface="Arial" panose="020B0604020202020204" pitchFamily="34" charset="0"/>
                        <a:cs typeface="Arial" panose="020B0604020202020204" pitchFamily="34" charset="0"/>
                      </a:endParaRPr>
                    </a:p>
                  </a:txBody>
                  <a:tcPr>
                    <a:solidFill>
                      <a:schemeClr val="bg1"/>
                    </a:solidFill>
                  </a:tcPr>
                </a:tc>
                <a:tc>
                  <a:txBody>
                    <a:bodyPr/>
                    <a:lstStyle/>
                    <a:p>
                      <a:r>
                        <a:rPr lang="da-DK" dirty="0" smtClean="0">
                          <a:latin typeface="Arial" panose="020B0604020202020204" pitchFamily="34" charset="0"/>
                          <a:cs typeface="Arial" panose="020B0604020202020204" pitchFamily="34" charset="0"/>
                        </a:rPr>
                        <a:t>SF forebyggelse</a:t>
                      </a:r>
                    </a:p>
                  </a:txBody>
                  <a:tcPr/>
                </a:tc>
                <a:tc>
                  <a:txBody>
                    <a:bodyPr/>
                    <a:lstStyle/>
                    <a:p>
                      <a:r>
                        <a:rPr lang="da-DK" dirty="0" smtClean="0">
                          <a:latin typeface="Arial" panose="020B0604020202020204" pitchFamily="34" charset="0"/>
                          <a:cs typeface="Arial" panose="020B0604020202020204" pitchFamily="34" charset="0"/>
                        </a:rPr>
                        <a:t>Reducere overvægts-</a:t>
                      </a:r>
                      <a:r>
                        <a:rPr lang="da-DK" dirty="0" err="1" smtClean="0">
                          <a:latin typeface="Arial" panose="020B0604020202020204" pitchFamily="34" charset="0"/>
                          <a:cs typeface="Arial" panose="020B0604020202020204" pitchFamily="34" charset="0"/>
                        </a:rPr>
                        <a:t>risko</a:t>
                      </a:r>
                      <a:r>
                        <a:rPr lang="da-DK" dirty="0" smtClean="0">
                          <a:latin typeface="Arial" panose="020B0604020202020204" pitchFamily="34" charset="0"/>
                          <a:cs typeface="Arial" panose="020B0604020202020204" pitchFamily="34" charset="0"/>
                        </a:rPr>
                        <a:t> faktorer</a:t>
                      </a:r>
                      <a:endParaRPr lang="da-DK" dirty="0">
                        <a:latin typeface="Arial" panose="020B0604020202020204" pitchFamily="34" charset="0"/>
                        <a:cs typeface="Arial" panose="020B0604020202020204" pitchFamily="34" charset="0"/>
                      </a:endParaRPr>
                    </a:p>
                  </a:txBody>
                  <a:tcPr/>
                </a:tc>
                <a:tc>
                  <a:txBody>
                    <a:bodyPr/>
                    <a:lstStyle/>
                    <a:p>
                      <a:r>
                        <a:rPr lang="da-DK" dirty="0" smtClean="0">
                          <a:latin typeface="Arial" panose="020B0604020202020204" pitchFamily="34" charset="0"/>
                          <a:cs typeface="Arial" panose="020B0604020202020204" pitchFamily="34" charset="0"/>
                        </a:rPr>
                        <a:t>SF forebyggelse</a:t>
                      </a:r>
                      <a:endParaRPr lang="da-DK"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80064580"/>
                  </a:ext>
                </a:extLst>
              </a:tr>
              <a:tr h="370840">
                <a:tc>
                  <a:txBody>
                    <a:bodyPr/>
                    <a:lstStyle/>
                    <a:p>
                      <a:r>
                        <a:rPr lang="da-DK" dirty="0" smtClean="0">
                          <a:latin typeface="Arial" panose="020B0604020202020204" pitchFamily="34" charset="0"/>
                          <a:cs typeface="Arial" panose="020B0604020202020204" pitchFamily="34" charset="0"/>
                        </a:rPr>
                        <a:t>Risikofaktorer/fokus</a:t>
                      </a:r>
                      <a:endParaRPr lang="da-DK" dirty="0">
                        <a:latin typeface="Arial" panose="020B0604020202020204" pitchFamily="34" charset="0"/>
                        <a:cs typeface="Arial" panose="020B0604020202020204" pitchFamily="34" charset="0"/>
                      </a:endParaRPr>
                    </a:p>
                  </a:txBody>
                  <a:tcP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dirty="0" smtClean="0">
                          <a:latin typeface="Arial" panose="020B0604020202020204" pitchFamily="34" charset="0"/>
                          <a:cs typeface="Arial" panose="020B0604020202020204" pitchFamily="34" charset="0"/>
                        </a:rPr>
                        <a:t>Mediers internalisering, oplevet</a:t>
                      </a:r>
                      <a:r>
                        <a:rPr lang="da-DK" baseline="0" dirty="0" smtClean="0">
                          <a:latin typeface="Arial" panose="020B0604020202020204" pitchFamily="34" charset="0"/>
                          <a:cs typeface="Arial" panose="020B0604020202020204" pitchFamily="34" charset="0"/>
                        </a:rPr>
                        <a:t> pres mod tynd/muskulær, vægtbekymring.</a:t>
                      </a:r>
                    </a:p>
                    <a:p>
                      <a:endParaRPr lang="da-DK" dirty="0">
                        <a:latin typeface="Arial" panose="020B0604020202020204" pitchFamily="34" charset="0"/>
                        <a:cs typeface="Arial" panose="020B0604020202020204" pitchFamily="34" charset="0"/>
                      </a:endParaRPr>
                    </a:p>
                  </a:txBody>
                  <a:tcPr/>
                </a:tc>
                <a:tc>
                  <a:txBody>
                    <a:bodyPr/>
                    <a:lstStyle/>
                    <a:p>
                      <a:r>
                        <a:rPr lang="da-DK" dirty="0" smtClean="0">
                          <a:latin typeface="Arial" panose="020B0604020202020204" pitchFamily="34" charset="0"/>
                          <a:cs typeface="Arial" panose="020B0604020202020204" pitchFamily="34" charset="0"/>
                        </a:rPr>
                        <a:t>Vægt, spisning,</a:t>
                      </a:r>
                      <a:r>
                        <a:rPr lang="da-DK" baseline="0" dirty="0" smtClean="0">
                          <a:latin typeface="Arial" panose="020B0604020202020204" pitchFamily="34" charset="0"/>
                          <a:cs typeface="Arial" panose="020B0604020202020204" pitchFamily="34" charset="0"/>
                        </a:rPr>
                        <a:t> motion, søvn, perfektionisme, </a:t>
                      </a:r>
                      <a:r>
                        <a:rPr lang="da-DK" baseline="0" dirty="0" err="1" smtClean="0">
                          <a:latin typeface="Arial" panose="020B0604020202020204" pitchFamily="34" charset="0"/>
                          <a:cs typeface="Arial" panose="020B0604020202020204" pitchFamily="34" charset="0"/>
                        </a:rPr>
                        <a:t>emotionsregulerng</a:t>
                      </a:r>
                      <a:r>
                        <a:rPr lang="da-DK" baseline="0" dirty="0" smtClean="0">
                          <a:latin typeface="Arial" panose="020B0604020202020204" pitchFamily="34" charset="0"/>
                          <a:cs typeface="Arial" panose="020B0604020202020204" pitchFamily="34" charset="0"/>
                        </a:rPr>
                        <a:t>, og social støtte</a:t>
                      </a:r>
                      <a:endParaRPr lang="da-DK" dirty="0">
                        <a:latin typeface="Arial" panose="020B0604020202020204" pitchFamily="34" charset="0"/>
                        <a:cs typeface="Arial" panose="020B0604020202020204" pitchFamily="34" charset="0"/>
                      </a:endParaRPr>
                    </a:p>
                  </a:txBody>
                  <a:tcPr/>
                </a:tc>
                <a:tc>
                  <a:txBody>
                    <a:bodyPr/>
                    <a:lstStyle/>
                    <a:p>
                      <a:r>
                        <a:rPr lang="da-DK" dirty="0" smtClean="0">
                          <a:latin typeface="Arial" panose="020B0604020202020204" pitchFamily="34" charset="0"/>
                          <a:cs typeface="Arial" panose="020B0604020202020204" pitchFamily="34" charset="0"/>
                        </a:rPr>
                        <a:t>Internalisering</a:t>
                      </a:r>
                      <a:r>
                        <a:rPr lang="da-DK" baseline="0" dirty="0" smtClean="0">
                          <a:latin typeface="Arial" panose="020B0604020202020204" pitchFamily="34" charset="0"/>
                          <a:cs typeface="Arial" panose="020B0604020202020204" pitchFamily="34" charset="0"/>
                        </a:rPr>
                        <a:t> af idealer for udseende, sammenligning af udseende, spisebekymring</a:t>
                      </a:r>
                      <a:endParaRPr lang="da-DK"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40886524"/>
                  </a:ext>
                </a:extLst>
              </a:tr>
              <a:tr h="370840">
                <a:tc>
                  <a:txBody>
                    <a:bodyPr/>
                    <a:lstStyle/>
                    <a:p>
                      <a:r>
                        <a:rPr lang="da-DK" dirty="0" smtClean="0">
                          <a:latin typeface="Arial" panose="020B0604020202020204" pitchFamily="34" charset="0"/>
                          <a:cs typeface="Arial" panose="020B0604020202020204" pitchFamily="34" charset="0"/>
                        </a:rPr>
                        <a:t>Indhold</a:t>
                      </a:r>
                      <a:endParaRPr lang="da-DK" dirty="0">
                        <a:latin typeface="Arial" panose="020B0604020202020204" pitchFamily="34" charset="0"/>
                        <a:cs typeface="Arial" panose="020B0604020202020204" pitchFamily="34" charset="0"/>
                      </a:endParaRPr>
                    </a:p>
                  </a:txBody>
                  <a:tcPr>
                    <a:solidFill>
                      <a:schemeClr val="bg1"/>
                    </a:solidFill>
                  </a:tcPr>
                </a:tc>
                <a:tc>
                  <a:txBody>
                    <a:bodyPr/>
                    <a:lstStyle/>
                    <a:p>
                      <a:r>
                        <a:rPr lang="da-DK" b="1" dirty="0" smtClean="0">
                          <a:latin typeface="Arial" panose="020B0604020202020204" pitchFamily="34" charset="0"/>
                          <a:cs typeface="Arial" panose="020B0604020202020204" pitchFamily="34" charset="0"/>
                        </a:rPr>
                        <a:t>Medieanalyse</a:t>
                      </a:r>
                      <a:r>
                        <a:rPr lang="da-DK" dirty="0" smtClean="0">
                          <a:latin typeface="Arial" panose="020B0604020202020204" pitchFamily="34" charset="0"/>
                          <a:cs typeface="Arial" panose="020B0604020202020204" pitchFamily="34" charset="0"/>
                        </a:rPr>
                        <a:t> af stereotypiske</a:t>
                      </a:r>
                      <a:r>
                        <a:rPr lang="da-DK" baseline="0" dirty="0" smtClean="0">
                          <a:latin typeface="Arial" panose="020B0604020202020204" pitchFamily="34" charset="0"/>
                          <a:cs typeface="Arial" panose="020B0604020202020204" pitchFamily="34" charset="0"/>
                        </a:rPr>
                        <a:t> mænd/kvinder, udseende, livsstil, mode, reklamer.</a:t>
                      </a:r>
                    </a:p>
                    <a:p>
                      <a:endParaRPr lang="da-DK" baseline="0" dirty="0" smtClean="0">
                        <a:latin typeface="Arial" panose="020B0604020202020204" pitchFamily="34" charset="0"/>
                        <a:cs typeface="Arial" panose="020B0604020202020204" pitchFamily="34" charset="0"/>
                      </a:endParaRPr>
                    </a:p>
                    <a:p>
                      <a:r>
                        <a:rPr lang="da-DK" baseline="0" dirty="0" smtClean="0">
                          <a:latin typeface="Arial" panose="020B0604020202020204" pitchFamily="34" charset="0"/>
                          <a:cs typeface="Arial" panose="020B0604020202020204" pitchFamily="34" charset="0"/>
                        </a:rPr>
                        <a:t>Hvad kan vi gøre imod det?</a:t>
                      </a:r>
                    </a:p>
                    <a:p>
                      <a:r>
                        <a:rPr lang="da-DK" baseline="0" dirty="0" smtClean="0">
                          <a:latin typeface="Arial" panose="020B0604020202020204" pitchFamily="34" charset="0"/>
                          <a:cs typeface="Arial" panose="020B0604020202020204" pitchFamily="34" charset="0"/>
                        </a:rPr>
                        <a:t>Hvilke kvaliteter værdsætter vi ved os selv?</a:t>
                      </a:r>
                      <a:endParaRPr lang="da-DK" dirty="0">
                        <a:latin typeface="Arial" panose="020B0604020202020204" pitchFamily="34" charset="0"/>
                        <a:cs typeface="Arial" panose="020B0604020202020204" pitchFamily="34" charset="0"/>
                      </a:endParaRPr>
                    </a:p>
                  </a:txBody>
                  <a:tcPr/>
                </a:tc>
                <a:tc>
                  <a:txBody>
                    <a:bodyPr/>
                    <a:lstStyle/>
                    <a:p>
                      <a:r>
                        <a:rPr lang="da-DK" b="1" dirty="0" smtClean="0">
                          <a:latin typeface="Arial" panose="020B0604020202020204" pitchFamily="34" charset="0"/>
                          <a:cs typeface="Arial" panose="020B0604020202020204" pitchFamily="34" charset="0"/>
                        </a:rPr>
                        <a:t>3-delt sundhedsdiagram</a:t>
                      </a:r>
                      <a:r>
                        <a:rPr lang="da-DK" dirty="0" smtClean="0">
                          <a:latin typeface="Arial" panose="020B0604020202020204" pitchFamily="34" charset="0"/>
                          <a:cs typeface="Arial" panose="020B0604020202020204" pitchFamily="34" charset="0"/>
                        </a:rPr>
                        <a:t>:</a:t>
                      </a:r>
                    </a:p>
                    <a:p>
                      <a:r>
                        <a:rPr lang="da-DK" b="1" dirty="0" smtClean="0">
                          <a:latin typeface="Arial" panose="020B0604020202020204" pitchFamily="34" charset="0"/>
                          <a:cs typeface="Arial" panose="020B0604020202020204" pitchFamily="34" charset="0"/>
                        </a:rPr>
                        <a:t>Fysisk</a:t>
                      </a:r>
                      <a:r>
                        <a:rPr lang="da-DK" dirty="0" smtClean="0">
                          <a:latin typeface="Arial" panose="020B0604020202020204" pitchFamily="34" charset="0"/>
                          <a:cs typeface="Arial" panose="020B0604020202020204" pitchFamily="34" charset="0"/>
                        </a:rPr>
                        <a:t>: sund spisning,</a:t>
                      </a:r>
                      <a:r>
                        <a:rPr lang="da-DK" baseline="0" dirty="0" smtClean="0">
                          <a:latin typeface="Arial" panose="020B0604020202020204" pitchFamily="34" charset="0"/>
                          <a:cs typeface="Arial" panose="020B0604020202020204" pitchFamily="34" charset="0"/>
                        </a:rPr>
                        <a:t> søvn, leg/fysisk aktivitet. Hjælp en ven</a:t>
                      </a:r>
                      <a:endParaRPr lang="da-DK" dirty="0" smtClean="0">
                        <a:latin typeface="Arial" panose="020B0604020202020204" pitchFamily="34" charset="0"/>
                        <a:cs typeface="Arial" panose="020B0604020202020204" pitchFamily="34" charset="0"/>
                      </a:endParaRPr>
                    </a:p>
                    <a:p>
                      <a:r>
                        <a:rPr lang="da-DK" b="1" baseline="0" dirty="0" smtClean="0">
                          <a:latin typeface="Arial" panose="020B0604020202020204" pitchFamily="34" charset="0"/>
                          <a:cs typeface="Arial" panose="020B0604020202020204" pitchFamily="34" charset="0"/>
                        </a:rPr>
                        <a:t>Mentalt</a:t>
                      </a:r>
                      <a:r>
                        <a:rPr lang="da-DK" baseline="0" dirty="0" smtClean="0">
                          <a:latin typeface="Arial" panose="020B0604020202020204" pitchFamily="34" charset="0"/>
                          <a:cs typeface="Arial" panose="020B0604020202020204" pitchFamily="34" charset="0"/>
                        </a:rPr>
                        <a:t>: hvad skal vi med følelser, hvordan håndteres de.</a:t>
                      </a:r>
                    </a:p>
                    <a:p>
                      <a:r>
                        <a:rPr lang="da-DK" b="1" baseline="0" dirty="0" smtClean="0">
                          <a:latin typeface="Arial" panose="020B0604020202020204" pitchFamily="34" charset="0"/>
                          <a:cs typeface="Arial" panose="020B0604020202020204" pitchFamily="34" charset="0"/>
                        </a:rPr>
                        <a:t>Socialt</a:t>
                      </a:r>
                      <a:r>
                        <a:rPr lang="da-DK" baseline="0" dirty="0" smtClean="0">
                          <a:latin typeface="Arial" panose="020B0604020202020204" pitchFamily="34" charset="0"/>
                          <a:cs typeface="Arial" panose="020B0604020202020204" pitchFamily="34" charset="0"/>
                        </a:rPr>
                        <a:t>: hvordan påvirker </a:t>
                      </a:r>
                      <a:r>
                        <a:rPr lang="da-DK" baseline="0" dirty="0" err="1" smtClean="0">
                          <a:latin typeface="Arial" panose="020B0604020202020204" pitchFamily="34" charset="0"/>
                          <a:cs typeface="Arial" panose="020B0604020202020204" pitchFamily="34" charset="0"/>
                        </a:rPr>
                        <a:t>fam</a:t>
                      </a:r>
                      <a:r>
                        <a:rPr lang="da-DK" baseline="0" dirty="0" smtClean="0">
                          <a:latin typeface="Arial" panose="020B0604020202020204" pitchFamily="34" charset="0"/>
                          <a:cs typeface="Arial" panose="020B0604020202020204" pitchFamily="34" charset="0"/>
                        </a:rPr>
                        <a:t>/venner helbred</a:t>
                      </a:r>
                      <a:endParaRPr lang="da-DK" dirty="0">
                        <a:latin typeface="Arial" panose="020B0604020202020204" pitchFamily="34" charset="0"/>
                        <a:cs typeface="Arial" panose="020B0604020202020204" pitchFamily="34" charset="0"/>
                      </a:endParaRPr>
                    </a:p>
                  </a:txBody>
                  <a:tcPr/>
                </a:tc>
                <a:tc>
                  <a:txBody>
                    <a:bodyPr/>
                    <a:lstStyle/>
                    <a:p>
                      <a:r>
                        <a:rPr lang="da-DK" dirty="0" smtClean="0">
                          <a:latin typeface="Arial" panose="020B0604020202020204" pitchFamily="34" charset="0"/>
                          <a:cs typeface="Arial" panose="020B0604020202020204" pitchFamily="34" charset="0"/>
                        </a:rPr>
                        <a:t>Idealer for udseende, deres kilde og pres:</a:t>
                      </a:r>
                    </a:p>
                    <a:p>
                      <a:pPr marL="285750" indent="-285750">
                        <a:buFontTx/>
                        <a:buChar char="-"/>
                      </a:pPr>
                      <a:r>
                        <a:rPr lang="da-DK" dirty="0" smtClean="0">
                          <a:latin typeface="Arial" panose="020B0604020202020204" pitchFamily="34" charset="0"/>
                          <a:cs typeface="Arial" panose="020B0604020202020204" pitchFamily="34" charset="0"/>
                        </a:rPr>
                        <a:t>Socialt pres</a:t>
                      </a:r>
                      <a:r>
                        <a:rPr lang="da-DK" baseline="0" dirty="0" smtClean="0">
                          <a:latin typeface="Arial" panose="020B0604020202020204" pitchFamily="34" charset="0"/>
                          <a:cs typeface="Arial" panose="020B0604020202020204" pitchFamily="34" charset="0"/>
                        </a:rPr>
                        <a:t> / dril </a:t>
                      </a:r>
                    </a:p>
                    <a:p>
                      <a:pPr marL="285750" indent="-285750">
                        <a:buFontTx/>
                        <a:buChar char="-"/>
                      </a:pPr>
                      <a:r>
                        <a:rPr lang="da-DK" baseline="0" dirty="0" err="1" smtClean="0">
                          <a:latin typeface="Arial" panose="020B0604020202020204" pitchFamily="34" charset="0"/>
                          <a:cs typeface="Arial" panose="020B0604020202020204" pitchFamily="34" charset="0"/>
                        </a:rPr>
                        <a:t>Medierpres</a:t>
                      </a:r>
                      <a:r>
                        <a:rPr lang="da-DK" baseline="0" dirty="0" smtClean="0">
                          <a:latin typeface="Arial" panose="020B0604020202020204" pitchFamily="34" charset="0"/>
                          <a:cs typeface="Arial" panose="020B0604020202020204" pitchFamily="34" charset="0"/>
                        </a:rPr>
                        <a:t> og manipulation</a:t>
                      </a:r>
                    </a:p>
                    <a:p>
                      <a:r>
                        <a:rPr lang="da-DK" baseline="0" dirty="0" smtClean="0">
                          <a:latin typeface="Arial" panose="020B0604020202020204" pitchFamily="34" charset="0"/>
                          <a:cs typeface="Arial" panose="020B0604020202020204" pitchFamily="34" charset="0"/>
                        </a:rPr>
                        <a:t>Samtale om:</a:t>
                      </a:r>
                    </a:p>
                    <a:p>
                      <a:pPr marL="285750" indent="-285750">
                        <a:buFontTx/>
                        <a:buChar char="-"/>
                      </a:pPr>
                      <a:r>
                        <a:rPr lang="da-DK" baseline="0" dirty="0" smtClean="0">
                          <a:latin typeface="Arial" panose="020B0604020202020204" pitchFamily="34" charset="0"/>
                          <a:cs typeface="Arial" panose="020B0604020202020204" pitchFamily="34" charset="0"/>
                        </a:rPr>
                        <a:t>Udseende</a:t>
                      </a:r>
                    </a:p>
                    <a:p>
                      <a:pPr marL="285750" indent="-285750">
                        <a:buFontTx/>
                        <a:buChar char="-"/>
                      </a:pPr>
                      <a:r>
                        <a:rPr lang="da-DK" baseline="0" dirty="0" smtClean="0">
                          <a:latin typeface="Arial" panose="020B0604020202020204" pitchFamily="34" charset="0"/>
                          <a:cs typeface="Arial" panose="020B0604020202020204" pitchFamily="34" charset="0"/>
                        </a:rPr>
                        <a:t>Mad</a:t>
                      </a:r>
                    </a:p>
                    <a:p>
                      <a:pPr marL="285750" indent="-285750">
                        <a:buFontTx/>
                        <a:buChar char="-"/>
                      </a:pPr>
                      <a:r>
                        <a:rPr lang="da-DK" baseline="0" dirty="0" smtClean="0">
                          <a:latin typeface="Arial" panose="020B0604020202020204" pitchFamily="34" charset="0"/>
                          <a:cs typeface="Arial" panose="020B0604020202020204" pitchFamily="34" charset="0"/>
                        </a:rPr>
                        <a:t>Spisebekymring samt </a:t>
                      </a:r>
                      <a:r>
                        <a:rPr lang="da-DK" baseline="0" dirty="0" err="1" smtClean="0">
                          <a:latin typeface="Arial" panose="020B0604020202020204" pitchFamily="34" charset="0"/>
                          <a:cs typeface="Arial" panose="020B0604020202020204" pitchFamily="34" charset="0"/>
                        </a:rPr>
                        <a:t>mindfuld</a:t>
                      </a:r>
                      <a:r>
                        <a:rPr lang="da-DK" baseline="0" dirty="0" smtClean="0">
                          <a:latin typeface="Arial" panose="020B0604020202020204" pitchFamily="34" charset="0"/>
                          <a:cs typeface="Arial" panose="020B0604020202020204" pitchFamily="34" charset="0"/>
                        </a:rPr>
                        <a:t> spisning</a:t>
                      </a:r>
                    </a:p>
                    <a:p>
                      <a:endParaRPr lang="da-DK"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21243793"/>
                  </a:ext>
                </a:extLst>
              </a:tr>
            </a:tbl>
          </a:graphicData>
        </a:graphic>
      </p:graphicFrame>
      <p:sp>
        <p:nvSpPr>
          <p:cNvPr id="5" name="Rektangel 4"/>
          <p:cNvSpPr/>
          <p:nvPr/>
        </p:nvSpPr>
        <p:spPr>
          <a:xfrm>
            <a:off x="7020272" y="1432652"/>
            <a:ext cx="1943609" cy="276999"/>
          </a:xfrm>
          <a:prstGeom prst="rect">
            <a:avLst/>
          </a:prstGeom>
        </p:spPr>
        <p:txBody>
          <a:bodyPr wrap="none">
            <a:spAutoFit/>
          </a:bodyPr>
          <a:lstStyle/>
          <a:p>
            <a:r>
              <a:rPr lang="da-DK" sz="1200" dirty="0"/>
              <a:t>(</a:t>
            </a:r>
            <a:r>
              <a:rPr lang="da-DK" sz="1200" dirty="0" err="1"/>
              <a:t>Wilksch</a:t>
            </a:r>
            <a:r>
              <a:rPr lang="da-DK" sz="1200" dirty="0"/>
              <a:t> et al. 2017, 2015)</a:t>
            </a:r>
          </a:p>
        </p:txBody>
      </p:sp>
    </p:spTree>
    <p:extLst>
      <p:ext uri="{BB962C8B-B14F-4D97-AF65-F5344CB8AC3E}">
        <p14:creationId xmlns:p14="http://schemas.microsoft.com/office/powerpoint/2010/main" val="23562665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orebyggelse og tidlig indsats&amp;quot;&quot;/&gt;&lt;property id=&quot;20307&quot; value=&quot;256&quot;/&gt;&lt;/object&gt;&lt;object type=&quot;3&quot; unique_id=&quot;10005&quot;&gt;&lt;property id=&quot;20148&quot; value=&quot;5&quot;/&gt;&lt;property id=&quot;20300&quot; value=&quot;Slide 2 - &amp;quot;Spiseproblemer på et kontinuum&amp;quot;&quot;/&gt;&lt;property id=&quot;20307&quot; value=&quot;258&quot;/&gt;&lt;/object&gt;&lt;object type=&quot;3&quot; unique_id=&quot;10006&quot;&gt;&lt;property id=&quot;20148&quot; value=&quot;5&quot;/&gt;&lt;property id=&quot;20300&quot; value=&quot;Slide 3 - &amp;quot;Tegn på ED bland unge med T1DMM&amp;quot;&quot;/&gt;&lt;property id=&quot;20307&quot; value=&quot;259&quot;/&gt;&lt;/object&gt;&lt;object type=&quot;3&quot; unique_id=&quot;10007&quot;&gt;&lt;property id=&quot;20148&quot; value=&quot;5&quot;/&gt;&lt;property id=&quot;20300&quot; value=&quot;Slide 4 - &amp;quot;T1DMMlige tegn på spiseforstyrrelse&amp;quot;&quot;/&gt;&lt;property id=&quot;20307&quot; value=&quot;260&quot;/&gt;&lt;/object&gt;&lt;object type=&quot;3&quot; unique_id=&quot;10008&quot;&gt;&lt;property id=&quot;20148&quot; value=&quot;5&quot;/&gt;&lt;property id=&quot;20300&quot; value=&quot;Slide 5 - &amp;quot;risikofaktorer og triggere&amp;quot;&quot;/&gt;&lt;property id=&quot;20307&quot; value=&quot;261&quot;/&gt;&lt;/object&gt;&lt;object type=&quot;3&quot; unique_id=&quot;10009&quot;&gt;&lt;property id=&quot;20148&quot; value=&quot;5&quot;/&gt;&lt;property id=&quot;20300&quot; value=&quot;Slide 6 - &amp;quot;Et screeningsinstruments brugbarhed&amp;quot;&quot;/&gt;&lt;property id=&quot;20307&quot; value=&quot;262&quot;/&gt;&lt;/object&gt;&lt;object type=&quot;3&quot; unique_id=&quot;10010&quot;&gt;&lt;property id=&quot;20148&quot; value=&quot;5&quot;/&gt;&lt;property id=&quot;20300&quot; value=&quot;Slide 7 - &amp;quot;Risiko screening vs. ikke-screening&amp;quot;&quot;/&gt;&lt;property id=&quot;20307&quot; value=&quot;263&quot;/&gt;&lt;/object&gt;&lt;object type=&quot;3&quot; unique_id=&quot;10011&quot;&gt;&lt;property id=&quot;20148&quot; value=&quot;5&quot;/&gt;&lt;property id=&quot;20300&quot; value=&quot;Slide 8 - &amp;quot;Tidlig indsats&amp;quot;&quot;/&gt;&lt;property id=&quot;20307&quot; value=&quot;264&quot;/&gt;&lt;/object&gt;&lt;object type=&quot;3&quot; unique_id=&quot;10012&quot;&gt;&lt;property id=&quot;20148&quot; value=&quot;5&quot;/&gt;&lt;property id=&quot;20300&quot; value=&quot;Slide 9 - &amp;quot;Indsats ved risikoadfærd hos børn og unge (&amp;lt;15 år)&amp;quot;&quot;/&gt;&lt;property id=&quot;20307&quot; value=&quot;265&quot;/&gt;&lt;/object&gt;&lt;object type=&quot;3&quot; unique_id=&quot;10013&quot;&gt;&lt;property id=&quot;20148&quot; value=&quot;5&quot;/&gt;&lt;property id=&quot;20300&quot; value=&quot;Slide 10 - &amp;quot;Faresignaler&amp;quot;&quot;/&gt;&lt;property id=&quot;20307&quot; value=&quot;266&quot;/&gt;&lt;/object&gt;&lt;object type=&quot;3&quot; unique_id=&quot;10014&quot;&gt;&lt;property id=&quot;20148&quot; value=&quot;5&quot;/&gt;&lt;property id=&quot;20300&quot; value=&quot;Slide 11 - &amp;quot;Faresignaler specielt ved DM&amp;quot;&quot;/&gt;&lt;property id=&quot;20307&quot; value=&quot;267&quot;/&gt;&lt;/object&gt;&lt;object type=&quot;3&quot; unique_id=&quot;10015&quot;&gt;&lt;property id=&quot;20148&quot; value=&quot;5&quot;/&gt;&lt;property id=&quot;20300&quot; value=&quot;Slide 12 - &amp;quot;Til de ældre unge&amp;quot;&quot;/&gt;&lt;property id=&quot;20307&quot; value=&quot;268&quot;/&gt;&lt;/object&gt;&lt;object type=&quot;3&quot; unique_id=&quot;10016&quot;&gt;&lt;property id=&quot;20148&quot; value=&quot;5&quot;/&gt;&lt;property id=&quot;20300&quot; value=&quot;Slide 13&quot;/&gt;&lt;property id=&quot;20307&quot; value=&quot;269&quot;/&gt;&lt;/object&gt;&lt;object type=&quot;3&quot; unique_id=&quot;10017&quot;&gt;&lt;property id=&quot;20148&quot; value=&quot;5&quot;/&gt;&lt;property id=&quot;20300&quot; value=&quot;Slide 14 - &amp;quot;Tilsyneladende uden effekt&amp;quot;&quot;/&gt;&lt;property id=&quot;20307&quot; value=&quot;270&quot;/&gt;&lt;/object&gt;&lt;object type=&quot;3&quot; unique_id=&quot;10018&quot;&gt;&lt;property id=&quot;20148&quot; value=&quot;5&quot;/&gt;&lt;property id=&quot;20300&quot; value=&quot;Slide 15 - &amp;quot;Tilsyneladende forværrende effekt&amp;quot;&quot;/&gt;&lt;property id=&quot;20307&quot; value=&quot;271&quot;/&gt;&lt;/object&gt;&lt;object type=&quot;3&quot; unique_id=&quot;10019&quot;&gt;&lt;property id=&quot;20148&quot; value=&quot;5&quot;/&gt;&lt;property id=&quot;20300&quot; value=&quot;Slide 16&quot;/&gt;&lt;property id=&quot;20307&quot; value=&quot;257&quot;/&gt;&lt;/object&gt;&lt;/object&gt;&lt;/object&gt;&lt;/database&gt;"/>
  <p:tag name="SECTOMILLISECCONVERTED" val="1"/>
</p:tagLst>
</file>

<file path=ppt/theme/theme1.xml><?xml version="1.0" encoding="utf-8"?>
<a:theme xmlns:a="http://schemas.openxmlformats.org/drawingml/2006/main" name="Brugerdefineret design">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TM10001105[[fn=Beskæring]]</Template>
  <TotalTime>1292</TotalTime>
  <Words>2151</Words>
  <Application>Microsoft Office PowerPoint</Application>
  <PresentationFormat>Skærmshow (4:3)</PresentationFormat>
  <Paragraphs>269</Paragraphs>
  <Slides>15</Slides>
  <Notes>11</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15</vt:i4>
      </vt:variant>
    </vt:vector>
  </HeadingPairs>
  <TitlesOfParts>
    <vt:vector size="22" baseType="lpstr">
      <vt:lpstr>Arial</vt:lpstr>
      <vt:lpstr>Calibri</vt:lpstr>
      <vt:lpstr>Calibri Light</vt:lpstr>
      <vt:lpstr>Franklin Gothic Book</vt:lpstr>
      <vt:lpstr>Times New Roman</vt:lpstr>
      <vt:lpstr>Brugerdefineret design</vt:lpstr>
      <vt:lpstr>Crop</vt:lpstr>
      <vt:lpstr>Ætiologi, opsporing, forebyggelse og tidlig indsats af spiseforstyrrelser</vt:lpstr>
      <vt:lpstr>Spiseforstyrrelses-kontinuum </vt:lpstr>
      <vt:lpstr>Ætiologi</vt:lpstr>
      <vt:lpstr>Centrale bagvedliggende risikofaktorer</vt:lpstr>
      <vt:lpstr>Tegn på mulig spiseforstyrrelse</vt:lpstr>
      <vt:lpstr>Et screeningsinstruments brugbarhed</vt:lpstr>
      <vt:lpstr>Screening</vt:lpstr>
      <vt:lpstr>Interventions-spektrum</vt:lpstr>
      <vt:lpstr>3 skoleklassebaseret forebyggelses-programme </vt:lpstr>
      <vt:lpstr>Resultat</vt:lpstr>
      <vt:lpstr>Forebyggelsesprogrammer med tvivlsom effekt</vt:lpstr>
      <vt:lpstr>Indhold – forebyggelsesprogram-mer og tidlig indsats  </vt:lpstr>
      <vt:lpstr>Tidlig indsats ved risikoadfærd hos børn og unge (&lt;15 år)</vt:lpstr>
      <vt:lpstr>Til de ældre unge</vt:lpstr>
      <vt:lpstr>Litteratur </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forebyggelse og tidlig indsats</dc:title>
  <dc:creator>Loa Clausen</dc:creator>
  <cp:lastModifiedBy>Stine Redsted</cp:lastModifiedBy>
  <cp:revision>36</cp:revision>
  <cp:lastPrinted>2022-05-09T08:08:45Z</cp:lastPrinted>
  <dcterms:created xsi:type="dcterms:W3CDTF">2019-05-15T11:05:00Z</dcterms:created>
  <dcterms:modified xsi:type="dcterms:W3CDTF">2022-05-20T10:28:35Z</dcterms:modified>
</cp:coreProperties>
</file>